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61" r:id="rId15"/>
    <p:sldId id="270" r:id="rId16"/>
    <p:sldId id="272" r:id="rId17"/>
    <p:sldId id="271" r:id="rId18"/>
    <p:sldId id="273" r:id="rId19"/>
    <p:sldId id="289" r:id="rId20"/>
    <p:sldId id="274" r:id="rId21"/>
    <p:sldId id="276" r:id="rId22"/>
    <p:sldId id="275" r:id="rId23"/>
    <p:sldId id="290" r:id="rId24"/>
    <p:sldId id="277" r:id="rId25"/>
    <p:sldId id="278" r:id="rId26"/>
    <p:sldId id="279" r:id="rId27"/>
    <p:sldId id="280" r:id="rId28"/>
    <p:sldId id="281" r:id="rId29"/>
    <p:sldId id="285" r:id="rId30"/>
    <p:sldId id="283" r:id="rId31"/>
    <p:sldId id="282" r:id="rId32"/>
    <p:sldId id="284" r:id="rId33"/>
    <p:sldId id="287" r:id="rId34"/>
    <p:sldId id="28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9"/>
  </p:normalViewPr>
  <p:slideViewPr>
    <p:cSldViewPr snapToGrid="0">
      <p:cViewPr varScale="1">
        <p:scale>
          <a:sx n="120" d="100"/>
          <a:sy n="120" d="100"/>
        </p:scale>
        <p:origin x="2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341B2-74C1-964C-981E-B918B7B7E731}" type="datetimeFigureOut">
              <a:rPr lang="en-US" smtClean="0"/>
              <a:t>4/26/23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11FF0F-6C05-6A49-8650-96A1EC0360EA}" type="slidenum">
              <a:rPr lang="en-US" smtClean="0"/>
              <a:t>‹#›</a:t>
            </a:fld>
            <a:endParaRPr lang="en-US"/>
          </a:p>
        </p:txBody>
      </p:sp>
    </p:spTree>
    <p:extLst>
      <p:ext uri="{BB962C8B-B14F-4D97-AF65-F5344CB8AC3E}">
        <p14:creationId xmlns:p14="http://schemas.microsoft.com/office/powerpoint/2010/main" val="1123741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11FF0F-6C05-6A49-8650-96A1EC0360EA}" type="slidenum">
              <a:rPr lang="en-US" smtClean="0"/>
              <a:t>29</a:t>
            </a:fld>
            <a:endParaRPr lang="en-US"/>
          </a:p>
        </p:txBody>
      </p:sp>
    </p:spTree>
    <p:extLst>
      <p:ext uri="{BB962C8B-B14F-4D97-AF65-F5344CB8AC3E}">
        <p14:creationId xmlns:p14="http://schemas.microsoft.com/office/powerpoint/2010/main" val="2383629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3AA-BB3F-5D10-06B0-843794B67FE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9E19DBC-708C-0880-4EFC-677C30ED74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596485A-EB97-C14A-FD77-ED2621470E2F}"/>
              </a:ext>
            </a:extLst>
          </p:cNvPr>
          <p:cNvSpPr>
            <a:spLocks noGrp="1"/>
          </p:cNvSpPr>
          <p:nvPr>
            <p:ph type="dt" sz="half" idx="10"/>
          </p:nvPr>
        </p:nvSpPr>
        <p:spPr/>
        <p:txBody>
          <a:bodyPr/>
          <a:lstStyle/>
          <a:p>
            <a:fld id="{B4361E38-8315-964D-BF49-348E856BE4B0}" type="datetimeFigureOut">
              <a:rPr lang="en-US" smtClean="0"/>
              <a:t>4/26/23</a:t>
            </a:fld>
            <a:endParaRPr lang="en-US"/>
          </a:p>
        </p:txBody>
      </p:sp>
      <p:sp>
        <p:nvSpPr>
          <p:cNvPr id="5" name="Footer Placeholder 4">
            <a:extLst>
              <a:ext uri="{FF2B5EF4-FFF2-40B4-BE49-F238E27FC236}">
                <a16:creationId xmlns:a16="http://schemas.microsoft.com/office/drawing/2014/main" id="{59E37D57-D11A-0A8A-F978-0484186A14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2DF07E-72DC-9813-D35F-1944FC1B394B}"/>
              </a:ext>
            </a:extLst>
          </p:cNvPr>
          <p:cNvSpPr>
            <a:spLocks noGrp="1"/>
          </p:cNvSpPr>
          <p:nvPr>
            <p:ph type="sldNum" sz="quarter" idx="12"/>
          </p:nvPr>
        </p:nvSpPr>
        <p:spPr/>
        <p:txBody>
          <a:bodyPr/>
          <a:lstStyle/>
          <a:p>
            <a:fld id="{7939258F-B5EF-264A-8390-1F5A2DD4DD26}" type="slidenum">
              <a:rPr lang="en-US" smtClean="0"/>
              <a:t>‹#›</a:t>
            </a:fld>
            <a:endParaRPr lang="en-US"/>
          </a:p>
        </p:txBody>
      </p:sp>
    </p:spTree>
    <p:extLst>
      <p:ext uri="{BB962C8B-B14F-4D97-AF65-F5344CB8AC3E}">
        <p14:creationId xmlns:p14="http://schemas.microsoft.com/office/powerpoint/2010/main" val="3685865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A0DAA-362D-4E61-DF26-880158FFA6F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13EDB34-0474-FF46-6945-88C48B753B7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487EEF-0220-C31C-0E94-1F233ABF3EF8}"/>
              </a:ext>
            </a:extLst>
          </p:cNvPr>
          <p:cNvSpPr>
            <a:spLocks noGrp="1"/>
          </p:cNvSpPr>
          <p:nvPr>
            <p:ph type="dt" sz="half" idx="10"/>
          </p:nvPr>
        </p:nvSpPr>
        <p:spPr/>
        <p:txBody>
          <a:bodyPr/>
          <a:lstStyle/>
          <a:p>
            <a:fld id="{B4361E38-8315-964D-BF49-348E856BE4B0}" type="datetimeFigureOut">
              <a:rPr lang="en-US" smtClean="0"/>
              <a:t>4/26/23</a:t>
            </a:fld>
            <a:endParaRPr lang="en-US"/>
          </a:p>
        </p:txBody>
      </p:sp>
      <p:sp>
        <p:nvSpPr>
          <p:cNvPr id="5" name="Footer Placeholder 4">
            <a:extLst>
              <a:ext uri="{FF2B5EF4-FFF2-40B4-BE49-F238E27FC236}">
                <a16:creationId xmlns:a16="http://schemas.microsoft.com/office/drawing/2014/main" id="{AC2A80A2-79A7-6EAC-301D-9C12C6EE74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8D9679-FC0D-71F0-5A18-7487E309C086}"/>
              </a:ext>
            </a:extLst>
          </p:cNvPr>
          <p:cNvSpPr>
            <a:spLocks noGrp="1"/>
          </p:cNvSpPr>
          <p:nvPr>
            <p:ph type="sldNum" sz="quarter" idx="12"/>
          </p:nvPr>
        </p:nvSpPr>
        <p:spPr/>
        <p:txBody>
          <a:bodyPr/>
          <a:lstStyle/>
          <a:p>
            <a:fld id="{7939258F-B5EF-264A-8390-1F5A2DD4DD26}" type="slidenum">
              <a:rPr lang="en-US" smtClean="0"/>
              <a:t>‹#›</a:t>
            </a:fld>
            <a:endParaRPr lang="en-US"/>
          </a:p>
        </p:txBody>
      </p:sp>
    </p:spTree>
    <p:extLst>
      <p:ext uri="{BB962C8B-B14F-4D97-AF65-F5344CB8AC3E}">
        <p14:creationId xmlns:p14="http://schemas.microsoft.com/office/powerpoint/2010/main" val="1054908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9C05A7-738B-3A15-33B1-316B82B97FA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CF991BA-7ACF-5458-A9D2-0E269BC2B5A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F8CB355-2684-CDD7-8F91-BEFA46D50E22}"/>
              </a:ext>
            </a:extLst>
          </p:cNvPr>
          <p:cNvSpPr>
            <a:spLocks noGrp="1"/>
          </p:cNvSpPr>
          <p:nvPr>
            <p:ph type="dt" sz="half" idx="10"/>
          </p:nvPr>
        </p:nvSpPr>
        <p:spPr/>
        <p:txBody>
          <a:bodyPr/>
          <a:lstStyle/>
          <a:p>
            <a:fld id="{B4361E38-8315-964D-BF49-348E856BE4B0}" type="datetimeFigureOut">
              <a:rPr lang="en-US" smtClean="0"/>
              <a:t>4/26/23</a:t>
            </a:fld>
            <a:endParaRPr lang="en-US"/>
          </a:p>
        </p:txBody>
      </p:sp>
      <p:sp>
        <p:nvSpPr>
          <p:cNvPr id="5" name="Footer Placeholder 4">
            <a:extLst>
              <a:ext uri="{FF2B5EF4-FFF2-40B4-BE49-F238E27FC236}">
                <a16:creationId xmlns:a16="http://schemas.microsoft.com/office/drawing/2014/main" id="{D916113D-F4A4-DB45-97EA-894FDD9CD9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1FF919-3DD2-5CB3-9831-F6573BD697FF}"/>
              </a:ext>
            </a:extLst>
          </p:cNvPr>
          <p:cNvSpPr>
            <a:spLocks noGrp="1"/>
          </p:cNvSpPr>
          <p:nvPr>
            <p:ph type="sldNum" sz="quarter" idx="12"/>
          </p:nvPr>
        </p:nvSpPr>
        <p:spPr/>
        <p:txBody>
          <a:bodyPr/>
          <a:lstStyle/>
          <a:p>
            <a:fld id="{7939258F-B5EF-264A-8390-1F5A2DD4DD26}" type="slidenum">
              <a:rPr lang="en-US" smtClean="0"/>
              <a:t>‹#›</a:t>
            </a:fld>
            <a:endParaRPr lang="en-US"/>
          </a:p>
        </p:txBody>
      </p:sp>
    </p:spTree>
    <p:extLst>
      <p:ext uri="{BB962C8B-B14F-4D97-AF65-F5344CB8AC3E}">
        <p14:creationId xmlns:p14="http://schemas.microsoft.com/office/powerpoint/2010/main" val="255991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EA76D-C426-9314-054F-BD0828E5AEA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5875CFE-113C-FF86-011F-C69B91779F2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CB3E183-95CD-E28C-2CFD-336DD7C957A9}"/>
              </a:ext>
            </a:extLst>
          </p:cNvPr>
          <p:cNvSpPr>
            <a:spLocks noGrp="1"/>
          </p:cNvSpPr>
          <p:nvPr>
            <p:ph type="dt" sz="half" idx="10"/>
          </p:nvPr>
        </p:nvSpPr>
        <p:spPr/>
        <p:txBody>
          <a:bodyPr/>
          <a:lstStyle/>
          <a:p>
            <a:fld id="{B4361E38-8315-964D-BF49-348E856BE4B0}" type="datetimeFigureOut">
              <a:rPr lang="en-US" smtClean="0"/>
              <a:t>4/26/23</a:t>
            </a:fld>
            <a:endParaRPr lang="en-US"/>
          </a:p>
        </p:txBody>
      </p:sp>
      <p:sp>
        <p:nvSpPr>
          <p:cNvPr id="5" name="Footer Placeholder 4">
            <a:extLst>
              <a:ext uri="{FF2B5EF4-FFF2-40B4-BE49-F238E27FC236}">
                <a16:creationId xmlns:a16="http://schemas.microsoft.com/office/drawing/2014/main" id="{7826AC03-3D5A-BB32-88BB-710CEEF87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80E004-C318-1DA2-1B97-88238E9517E2}"/>
              </a:ext>
            </a:extLst>
          </p:cNvPr>
          <p:cNvSpPr>
            <a:spLocks noGrp="1"/>
          </p:cNvSpPr>
          <p:nvPr>
            <p:ph type="sldNum" sz="quarter" idx="12"/>
          </p:nvPr>
        </p:nvSpPr>
        <p:spPr/>
        <p:txBody>
          <a:bodyPr/>
          <a:lstStyle/>
          <a:p>
            <a:fld id="{7939258F-B5EF-264A-8390-1F5A2DD4DD26}" type="slidenum">
              <a:rPr lang="en-US" smtClean="0"/>
              <a:t>‹#›</a:t>
            </a:fld>
            <a:endParaRPr lang="en-US"/>
          </a:p>
        </p:txBody>
      </p:sp>
    </p:spTree>
    <p:extLst>
      <p:ext uri="{BB962C8B-B14F-4D97-AF65-F5344CB8AC3E}">
        <p14:creationId xmlns:p14="http://schemas.microsoft.com/office/powerpoint/2010/main" val="3328311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3453D-CCCA-83D7-32ED-06302E46457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E3A5897-D324-E577-4BA0-EDF372A861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5BCAA6D-A1A4-AC4F-AA59-8D978E276942}"/>
              </a:ext>
            </a:extLst>
          </p:cNvPr>
          <p:cNvSpPr>
            <a:spLocks noGrp="1"/>
          </p:cNvSpPr>
          <p:nvPr>
            <p:ph type="dt" sz="half" idx="10"/>
          </p:nvPr>
        </p:nvSpPr>
        <p:spPr/>
        <p:txBody>
          <a:bodyPr/>
          <a:lstStyle/>
          <a:p>
            <a:fld id="{B4361E38-8315-964D-BF49-348E856BE4B0}" type="datetimeFigureOut">
              <a:rPr lang="en-US" smtClean="0"/>
              <a:t>4/26/23</a:t>
            </a:fld>
            <a:endParaRPr lang="en-US"/>
          </a:p>
        </p:txBody>
      </p:sp>
      <p:sp>
        <p:nvSpPr>
          <p:cNvPr id="5" name="Footer Placeholder 4">
            <a:extLst>
              <a:ext uri="{FF2B5EF4-FFF2-40B4-BE49-F238E27FC236}">
                <a16:creationId xmlns:a16="http://schemas.microsoft.com/office/drawing/2014/main" id="{9DE0A1A9-3346-8E96-3787-86D2BDD9B3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FF93CA-EFFB-D591-8896-A26AC6451D34}"/>
              </a:ext>
            </a:extLst>
          </p:cNvPr>
          <p:cNvSpPr>
            <a:spLocks noGrp="1"/>
          </p:cNvSpPr>
          <p:nvPr>
            <p:ph type="sldNum" sz="quarter" idx="12"/>
          </p:nvPr>
        </p:nvSpPr>
        <p:spPr/>
        <p:txBody>
          <a:bodyPr/>
          <a:lstStyle/>
          <a:p>
            <a:fld id="{7939258F-B5EF-264A-8390-1F5A2DD4DD26}" type="slidenum">
              <a:rPr lang="en-US" smtClean="0"/>
              <a:t>‹#›</a:t>
            </a:fld>
            <a:endParaRPr lang="en-US"/>
          </a:p>
        </p:txBody>
      </p:sp>
    </p:spTree>
    <p:extLst>
      <p:ext uri="{BB962C8B-B14F-4D97-AF65-F5344CB8AC3E}">
        <p14:creationId xmlns:p14="http://schemas.microsoft.com/office/powerpoint/2010/main" val="2248386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A41E8-E66F-5E3A-B084-2A7569C8231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A16E43B-075B-8351-A266-46CDF94C5BA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E24CCB6-F053-A1C0-8F9D-8C1D445260D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DD24605-FF82-4A68-424A-A39DFC8ADA6A}"/>
              </a:ext>
            </a:extLst>
          </p:cNvPr>
          <p:cNvSpPr>
            <a:spLocks noGrp="1"/>
          </p:cNvSpPr>
          <p:nvPr>
            <p:ph type="dt" sz="half" idx="10"/>
          </p:nvPr>
        </p:nvSpPr>
        <p:spPr/>
        <p:txBody>
          <a:bodyPr/>
          <a:lstStyle/>
          <a:p>
            <a:fld id="{B4361E38-8315-964D-BF49-348E856BE4B0}" type="datetimeFigureOut">
              <a:rPr lang="en-US" smtClean="0"/>
              <a:t>4/26/23</a:t>
            </a:fld>
            <a:endParaRPr lang="en-US"/>
          </a:p>
        </p:txBody>
      </p:sp>
      <p:sp>
        <p:nvSpPr>
          <p:cNvPr id="6" name="Footer Placeholder 5">
            <a:extLst>
              <a:ext uri="{FF2B5EF4-FFF2-40B4-BE49-F238E27FC236}">
                <a16:creationId xmlns:a16="http://schemas.microsoft.com/office/drawing/2014/main" id="{5E42EC90-AAF5-14BF-BCDB-7EFD51359D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AF92AE-B702-57ED-D54E-960E3CAAFDB9}"/>
              </a:ext>
            </a:extLst>
          </p:cNvPr>
          <p:cNvSpPr>
            <a:spLocks noGrp="1"/>
          </p:cNvSpPr>
          <p:nvPr>
            <p:ph type="sldNum" sz="quarter" idx="12"/>
          </p:nvPr>
        </p:nvSpPr>
        <p:spPr/>
        <p:txBody>
          <a:bodyPr/>
          <a:lstStyle/>
          <a:p>
            <a:fld id="{7939258F-B5EF-264A-8390-1F5A2DD4DD26}" type="slidenum">
              <a:rPr lang="en-US" smtClean="0"/>
              <a:t>‹#›</a:t>
            </a:fld>
            <a:endParaRPr lang="en-US"/>
          </a:p>
        </p:txBody>
      </p:sp>
    </p:spTree>
    <p:extLst>
      <p:ext uri="{BB962C8B-B14F-4D97-AF65-F5344CB8AC3E}">
        <p14:creationId xmlns:p14="http://schemas.microsoft.com/office/powerpoint/2010/main" val="3021837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D721B-5A64-5AF7-691E-EFECF4ED2AE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7A86D44-012A-311A-96AC-D83F6DE735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EFCE295-4965-B21D-5C8F-D65F90A5183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3D6A58E-4FC3-F89C-E6D6-8B3291CD0C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E201114-B4AA-8819-5E8D-A70812705BB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E40DA26-695E-1172-3C9A-5CCEC3E142ED}"/>
              </a:ext>
            </a:extLst>
          </p:cNvPr>
          <p:cNvSpPr>
            <a:spLocks noGrp="1"/>
          </p:cNvSpPr>
          <p:nvPr>
            <p:ph type="dt" sz="half" idx="10"/>
          </p:nvPr>
        </p:nvSpPr>
        <p:spPr/>
        <p:txBody>
          <a:bodyPr/>
          <a:lstStyle/>
          <a:p>
            <a:fld id="{B4361E38-8315-964D-BF49-348E856BE4B0}" type="datetimeFigureOut">
              <a:rPr lang="en-US" smtClean="0"/>
              <a:t>4/26/23</a:t>
            </a:fld>
            <a:endParaRPr lang="en-US"/>
          </a:p>
        </p:txBody>
      </p:sp>
      <p:sp>
        <p:nvSpPr>
          <p:cNvPr id="8" name="Footer Placeholder 7">
            <a:extLst>
              <a:ext uri="{FF2B5EF4-FFF2-40B4-BE49-F238E27FC236}">
                <a16:creationId xmlns:a16="http://schemas.microsoft.com/office/drawing/2014/main" id="{160F1B82-ECF8-D14E-C1A8-6EECA27860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CC6888-F760-1735-8EF1-57A6CFD202A1}"/>
              </a:ext>
            </a:extLst>
          </p:cNvPr>
          <p:cNvSpPr>
            <a:spLocks noGrp="1"/>
          </p:cNvSpPr>
          <p:nvPr>
            <p:ph type="sldNum" sz="quarter" idx="12"/>
          </p:nvPr>
        </p:nvSpPr>
        <p:spPr/>
        <p:txBody>
          <a:bodyPr/>
          <a:lstStyle/>
          <a:p>
            <a:fld id="{7939258F-B5EF-264A-8390-1F5A2DD4DD26}" type="slidenum">
              <a:rPr lang="en-US" smtClean="0"/>
              <a:t>‹#›</a:t>
            </a:fld>
            <a:endParaRPr lang="en-US"/>
          </a:p>
        </p:txBody>
      </p:sp>
    </p:spTree>
    <p:extLst>
      <p:ext uri="{BB962C8B-B14F-4D97-AF65-F5344CB8AC3E}">
        <p14:creationId xmlns:p14="http://schemas.microsoft.com/office/powerpoint/2010/main" val="1708681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C2B9-F18B-B42D-061D-B2FBE0017CE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A18FDE0-2029-5700-E3B2-0A4F1B6744FC}"/>
              </a:ext>
            </a:extLst>
          </p:cNvPr>
          <p:cNvSpPr>
            <a:spLocks noGrp="1"/>
          </p:cNvSpPr>
          <p:nvPr>
            <p:ph type="dt" sz="half" idx="10"/>
          </p:nvPr>
        </p:nvSpPr>
        <p:spPr/>
        <p:txBody>
          <a:bodyPr/>
          <a:lstStyle/>
          <a:p>
            <a:fld id="{B4361E38-8315-964D-BF49-348E856BE4B0}" type="datetimeFigureOut">
              <a:rPr lang="en-US" smtClean="0"/>
              <a:t>4/26/23</a:t>
            </a:fld>
            <a:endParaRPr lang="en-US"/>
          </a:p>
        </p:txBody>
      </p:sp>
      <p:sp>
        <p:nvSpPr>
          <p:cNvPr id="4" name="Footer Placeholder 3">
            <a:extLst>
              <a:ext uri="{FF2B5EF4-FFF2-40B4-BE49-F238E27FC236}">
                <a16:creationId xmlns:a16="http://schemas.microsoft.com/office/drawing/2014/main" id="{5FCEA9C2-E799-603F-7EF2-A55319DF03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6BC614-66CF-DBA4-11F3-505F55A1273C}"/>
              </a:ext>
            </a:extLst>
          </p:cNvPr>
          <p:cNvSpPr>
            <a:spLocks noGrp="1"/>
          </p:cNvSpPr>
          <p:nvPr>
            <p:ph type="sldNum" sz="quarter" idx="12"/>
          </p:nvPr>
        </p:nvSpPr>
        <p:spPr/>
        <p:txBody>
          <a:bodyPr/>
          <a:lstStyle/>
          <a:p>
            <a:fld id="{7939258F-B5EF-264A-8390-1F5A2DD4DD26}" type="slidenum">
              <a:rPr lang="en-US" smtClean="0"/>
              <a:t>‹#›</a:t>
            </a:fld>
            <a:endParaRPr lang="en-US"/>
          </a:p>
        </p:txBody>
      </p:sp>
    </p:spTree>
    <p:extLst>
      <p:ext uri="{BB962C8B-B14F-4D97-AF65-F5344CB8AC3E}">
        <p14:creationId xmlns:p14="http://schemas.microsoft.com/office/powerpoint/2010/main" val="4256133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8E639F-8826-8B3E-9244-E47F00C59FCD}"/>
              </a:ext>
            </a:extLst>
          </p:cNvPr>
          <p:cNvSpPr>
            <a:spLocks noGrp="1"/>
          </p:cNvSpPr>
          <p:nvPr>
            <p:ph type="dt" sz="half" idx="10"/>
          </p:nvPr>
        </p:nvSpPr>
        <p:spPr/>
        <p:txBody>
          <a:bodyPr/>
          <a:lstStyle/>
          <a:p>
            <a:fld id="{B4361E38-8315-964D-BF49-348E856BE4B0}" type="datetimeFigureOut">
              <a:rPr lang="en-US" smtClean="0"/>
              <a:t>4/26/23</a:t>
            </a:fld>
            <a:endParaRPr lang="en-US"/>
          </a:p>
        </p:txBody>
      </p:sp>
      <p:sp>
        <p:nvSpPr>
          <p:cNvPr id="3" name="Footer Placeholder 2">
            <a:extLst>
              <a:ext uri="{FF2B5EF4-FFF2-40B4-BE49-F238E27FC236}">
                <a16:creationId xmlns:a16="http://schemas.microsoft.com/office/drawing/2014/main" id="{025219D6-4C67-FFE8-166A-6B0E5DA486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371F5A-4848-0CA3-81C1-B13E1FAE5FC8}"/>
              </a:ext>
            </a:extLst>
          </p:cNvPr>
          <p:cNvSpPr>
            <a:spLocks noGrp="1"/>
          </p:cNvSpPr>
          <p:nvPr>
            <p:ph type="sldNum" sz="quarter" idx="12"/>
          </p:nvPr>
        </p:nvSpPr>
        <p:spPr/>
        <p:txBody>
          <a:bodyPr/>
          <a:lstStyle/>
          <a:p>
            <a:fld id="{7939258F-B5EF-264A-8390-1F5A2DD4DD26}" type="slidenum">
              <a:rPr lang="en-US" smtClean="0"/>
              <a:t>‹#›</a:t>
            </a:fld>
            <a:endParaRPr lang="en-US"/>
          </a:p>
        </p:txBody>
      </p:sp>
    </p:spTree>
    <p:extLst>
      <p:ext uri="{BB962C8B-B14F-4D97-AF65-F5344CB8AC3E}">
        <p14:creationId xmlns:p14="http://schemas.microsoft.com/office/powerpoint/2010/main" val="1510529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6BF23-089A-C438-6C90-2AA3C3A6CAF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6E0C71B-DE56-729D-61E0-A9F01DC644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1206A70-DAA6-83D2-3BD8-414F2619BB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CABD489-D004-C85A-D3CC-4DECEB8EAC48}"/>
              </a:ext>
            </a:extLst>
          </p:cNvPr>
          <p:cNvSpPr>
            <a:spLocks noGrp="1"/>
          </p:cNvSpPr>
          <p:nvPr>
            <p:ph type="dt" sz="half" idx="10"/>
          </p:nvPr>
        </p:nvSpPr>
        <p:spPr/>
        <p:txBody>
          <a:bodyPr/>
          <a:lstStyle/>
          <a:p>
            <a:fld id="{B4361E38-8315-964D-BF49-348E856BE4B0}" type="datetimeFigureOut">
              <a:rPr lang="en-US" smtClean="0"/>
              <a:t>4/26/23</a:t>
            </a:fld>
            <a:endParaRPr lang="en-US"/>
          </a:p>
        </p:txBody>
      </p:sp>
      <p:sp>
        <p:nvSpPr>
          <p:cNvPr id="6" name="Footer Placeholder 5">
            <a:extLst>
              <a:ext uri="{FF2B5EF4-FFF2-40B4-BE49-F238E27FC236}">
                <a16:creationId xmlns:a16="http://schemas.microsoft.com/office/drawing/2014/main" id="{E866F050-3802-872C-E93E-3865EA9797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0BBCA9-7E88-EEC3-7CF6-493193DD2AA2}"/>
              </a:ext>
            </a:extLst>
          </p:cNvPr>
          <p:cNvSpPr>
            <a:spLocks noGrp="1"/>
          </p:cNvSpPr>
          <p:nvPr>
            <p:ph type="sldNum" sz="quarter" idx="12"/>
          </p:nvPr>
        </p:nvSpPr>
        <p:spPr/>
        <p:txBody>
          <a:bodyPr/>
          <a:lstStyle/>
          <a:p>
            <a:fld id="{7939258F-B5EF-264A-8390-1F5A2DD4DD26}" type="slidenum">
              <a:rPr lang="en-US" smtClean="0"/>
              <a:t>‹#›</a:t>
            </a:fld>
            <a:endParaRPr lang="en-US"/>
          </a:p>
        </p:txBody>
      </p:sp>
    </p:spTree>
    <p:extLst>
      <p:ext uri="{BB962C8B-B14F-4D97-AF65-F5344CB8AC3E}">
        <p14:creationId xmlns:p14="http://schemas.microsoft.com/office/powerpoint/2010/main" val="170288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4815-BB71-7C0D-87E7-AA08C6E0E9F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1043D06-2B7A-17D6-BC1B-8AC440BFAD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FFB6EE-F3F8-CD56-EF52-19344C438E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974CB1B-DC01-9DAE-63CF-0B9F17C0BDB1}"/>
              </a:ext>
            </a:extLst>
          </p:cNvPr>
          <p:cNvSpPr>
            <a:spLocks noGrp="1"/>
          </p:cNvSpPr>
          <p:nvPr>
            <p:ph type="dt" sz="half" idx="10"/>
          </p:nvPr>
        </p:nvSpPr>
        <p:spPr/>
        <p:txBody>
          <a:bodyPr/>
          <a:lstStyle/>
          <a:p>
            <a:fld id="{B4361E38-8315-964D-BF49-348E856BE4B0}" type="datetimeFigureOut">
              <a:rPr lang="en-US" smtClean="0"/>
              <a:t>4/26/23</a:t>
            </a:fld>
            <a:endParaRPr lang="en-US"/>
          </a:p>
        </p:txBody>
      </p:sp>
      <p:sp>
        <p:nvSpPr>
          <p:cNvPr id="6" name="Footer Placeholder 5">
            <a:extLst>
              <a:ext uri="{FF2B5EF4-FFF2-40B4-BE49-F238E27FC236}">
                <a16:creationId xmlns:a16="http://schemas.microsoft.com/office/drawing/2014/main" id="{74DBE1C4-EEFD-788E-5FC1-EFDD875485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A3AFB-6ED2-A7D8-C811-A6C538AC848B}"/>
              </a:ext>
            </a:extLst>
          </p:cNvPr>
          <p:cNvSpPr>
            <a:spLocks noGrp="1"/>
          </p:cNvSpPr>
          <p:nvPr>
            <p:ph type="sldNum" sz="quarter" idx="12"/>
          </p:nvPr>
        </p:nvSpPr>
        <p:spPr/>
        <p:txBody>
          <a:bodyPr/>
          <a:lstStyle/>
          <a:p>
            <a:fld id="{7939258F-B5EF-264A-8390-1F5A2DD4DD26}" type="slidenum">
              <a:rPr lang="en-US" smtClean="0"/>
              <a:t>‹#›</a:t>
            </a:fld>
            <a:endParaRPr lang="en-US"/>
          </a:p>
        </p:txBody>
      </p:sp>
    </p:spTree>
    <p:extLst>
      <p:ext uri="{BB962C8B-B14F-4D97-AF65-F5344CB8AC3E}">
        <p14:creationId xmlns:p14="http://schemas.microsoft.com/office/powerpoint/2010/main" val="2786867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58C75B-5A09-00B0-0BF5-145A1D42BD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2785F69-D6D9-58A1-2480-7996768C92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0BD709F-F5CB-FC96-71A4-AF985DA806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361E38-8315-964D-BF49-348E856BE4B0}" type="datetimeFigureOut">
              <a:rPr lang="en-US" smtClean="0"/>
              <a:t>4/26/23</a:t>
            </a:fld>
            <a:endParaRPr lang="en-US"/>
          </a:p>
        </p:txBody>
      </p:sp>
      <p:sp>
        <p:nvSpPr>
          <p:cNvPr id="5" name="Footer Placeholder 4">
            <a:extLst>
              <a:ext uri="{FF2B5EF4-FFF2-40B4-BE49-F238E27FC236}">
                <a16:creationId xmlns:a16="http://schemas.microsoft.com/office/drawing/2014/main" id="{A00F3363-DF0F-E51F-98D2-70A64C2F5E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4C1C3D-FF4E-51CA-7FE4-63E3583CB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39258F-B5EF-264A-8390-1F5A2DD4DD26}" type="slidenum">
              <a:rPr lang="en-US" smtClean="0"/>
              <a:t>‹#›</a:t>
            </a:fld>
            <a:endParaRPr lang="en-US"/>
          </a:p>
        </p:txBody>
      </p:sp>
    </p:spTree>
    <p:extLst>
      <p:ext uri="{BB962C8B-B14F-4D97-AF65-F5344CB8AC3E}">
        <p14:creationId xmlns:p14="http://schemas.microsoft.com/office/powerpoint/2010/main" val="1600089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74AEB-3F8E-B0D1-217B-4CB1244B5E46}"/>
              </a:ext>
            </a:extLst>
          </p:cNvPr>
          <p:cNvSpPr>
            <a:spLocks noGrp="1"/>
          </p:cNvSpPr>
          <p:nvPr>
            <p:ph type="ctrTitle"/>
          </p:nvPr>
        </p:nvSpPr>
        <p:spPr>
          <a:xfrm>
            <a:off x="87940" y="1403634"/>
            <a:ext cx="6152708" cy="2211559"/>
          </a:xfrm>
        </p:spPr>
        <p:txBody>
          <a:bodyPr>
            <a:normAutofit/>
          </a:bodyPr>
          <a:lstStyle/>
          <a:p>
            <a:r>
              <a:rPr lang="en-US" b="1" dirty="0">
                <a:latin typeface="Times New Roman" panose="02020603050405020304" pitchFamily="18" charset="0"/>
                <a:cs typeface="Times New Roman" panose="02020603050405020304" pitchFamily="18" charset="0"/>
              </a:rPr>
              <a:t>Quora Question Pair Detection</a:t>
            </a:r>
          </a:p>
        </p:txBody>
      </p:sp>
      <p:sp>
        <p:nvSpPr>
          <p:cNvPr id="3" name="Subtitle 2">
            <a:extLst>
              <a:ext uri="{FF2B5EF4-FFF2-40B4-BE49-F238E27FC236}">
                <a16:creationId xmlns:a16="http://schemas.microsoft.com/office/drawing/2014/main" id="{61D288BD-869B-98D3-EF6E-EC4FB8EBCC0A}"/>
              </a:ext>
            </a:extLst>
          </p:cNvPr>
          <p:cNvSpPr>
            <a:spLocks noGrp="1"/>
          </p:cNvSpPr>
          <p:nvPr>
            <p:ph type="subTitle" idx="1"/>
          </p:nvPr>
        </p:nvSpPr>
        <p:spPr>
          <a:xfrm>
            <a:off x="7172324" y="4859338"/>
            <a:ext cx="4695825" cy="1655762"/>
          </a:xfrm>
        </p:spPr>
        <p:txBody>
          <a:bodyPr/>
          <a:lstStyle/>
          <a:p>
            <a:r>
              <a:rPr lang="en-US" dirty="0" err="1">
                <a:latin typeface="Times New Roman" panose="02020603050405020304" pitchFamily="18" charset="0"/>
                <a:cs typeface="Times New Roman" panose="02020603050405020304" pitchFamily="18" charset="0"/>
              </a:rPr>
              <a:t>Thanmai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Sahith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Asavadi</a:t>
            </a:r>
            <a:r>
              <a:rPr lang="en-US" dirty="0">
                <a:latin typeface="Times New Roman" panose="02020603050405020304" pitchFamily="18" charset="0"/>
                <a:cs typeface="Times New Roman" panose="02020603050405020304" pitchFamily="18" charset="0"/>
              </a:rPr>
              <a:t> – 20114018</a:t>
            </a:r>
          </a:p>
          <a:p>
            <a:r>
              <a:rPr lang="en-US" dirty="0" err="1">
                <a:latin typeface="Times New Roman" panose="02020603050405020304" pitchFamily="18" charset="0"/>
                <a:cs typeface="Times New Roman" panose="02020603050405020304" pitchFamily="18" charset="0"/>
              </a:rPr>
              <a:t>Nimmagadda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Vasavi</a:t>
            </a:r>
            <a:r>
              <a:rPr lang="en-US" dirty="0">
                <a:latin typeface="Times New Roman" panose="02020603050405020304" pitchFamily="18" charset="0"/>
                <a:cs typeface="Times New Roman" panose="02020603050405020304" pitchFamily="18" charset="0"/>
              </a:rPr>
              <a:t> – 20114064</a:t>
            </a:r>
          </a:p>
          <a:p>
            <a:r>
              <a:rPr lang="en-US" dirty="0" err="1">
                <a:latin typeface="Times New Roman" panose="02020603050405020304" pitchFamily="18" charset="0"/>
                <a:cs typeface="Times New Roman" panose="02020603050405020304" pitchFamily="18" charset="0"/>
              </a:rPr>
              <a:t>Murthati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Mahibabu</a:t>
            </a:r>
            <a:r>
              <a:rPr lang="en-US" dirty="0">
                <a:latin typeface="Times New Roman" panose="02020603050405020304" pitchFamily="18" charset="0"/>
                <a:cs typeface="Times New Roman" panose="02020603050405020304" pitchFamily="18" charset="0"/>
              </a:rPr>
              <a:t> - 20114058</a:t>
            </a:r>
          </a:p>
        </p:txBody>
      </p:sp>
      <p:cxnSp>
        <p:nvCxnSpPr>
          <p:cNvPr id="6" name="Straight Connector 5">
            <a:extLst>
              <a:ext uri="{FF2B5EF4-FFF2-40B4-BE49-F238E27FC236}">
                <a16:creationId xmlns:a16="http://schemas.microsoft.com/office/drawing/2014/main" id="{AFA04759-6B2F-1F4B-A839-8E8C7DC64C8C}"/>
              </a:ext>
            </a:extLst>
          </p:cNvPr>
          <p:cNvCxnSpPr>
            <a:cxnSpLocks/>
          </p:cNvCxnSpPr>
          <p:nvPr/>
        </p:nvCxnSpPr>
        <p:spPr>
          <a:xfrm>
            <a:off x="6515100" y="159488"/>
            <a:ext cx="0" cy="6443331"/>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2566FAEA-AEEB-DBA9-88DF-88DD0B14E136}"/>
              </a:ext>
            </a:extLst>
          </p:cNvPr>
          <p:cNvCxnSpPr>
            <a:cxnSpLocks/>
          </p:cNvCxnSpPr>
          <p:nvPr/>
        </p:nvCxnSpPr>
        <p:spPr>
          <a:xfrm>
            <a:off x="4816549" y="4859338"/>
            <a:ext cx="6528391"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27228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A1E65-BAA0-DBB7-B87C-2E40099DF5A3}"/>
              </a:ext>
            </a:extLst>
          </p:cNvPr>
          <p:cNvSpPr>
            <a:spLocks noGrp="1"/>
          </p:cNvSpPr>
          <p:nvPr>
            <p:ph type="title"/>
          </p:nvPr>
        </p:nvSpPr>
        <p:spPr>
          <a:xfrm>
            <a:off x="838200" y="365125"/>
            <a:ext cx="10515600" cy="1325563"/>
          </a:xfrm>
        </p:spPr>
        <p:txBody>
          <a:bodyPr>
            <a:normAutofit/>
          </a:bodyPr>
          <a:lstStyle/>
          <a:p>
            <a:r>
              <a:rPr lang="en-US" sz="5400">
                <a:latin typeface="Times New Roman" panose="02020603050405020304" pitchFamily="18" charset="0"/>
                <a:cs typeface="Times New Roman" panose="02020603050405020304" pitchFamily="18" charset="0"/>
              </a:rPr>
              <a:t>Exploratory Data Analysis - EDA</a:t>
            </a:r>
            <a:endParaRPr lang="en-US" sz="5400" dirty="0">
              <a:latin typeface="Times New Roman" panose="02020603050405020304" pitchFamily="18" charset="0"/>
              <a:cs typeface="Times New Roman" panose="02020603050405020304"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B6A86E-6223-931F-ECDB-D576232D8339}"/>
              </a:ext>
            </a:extLst>
          </p:cNvPr>
          <p:cNvSpPr>
            <a:spLocks noGrp="1"/>
          </p:cNvSpPr>
          <p:nvPr>
            <p:ph idx="1"/>
          </p:nvPr>
        </p:nvSpPr>
        <p:spPr>
          <a:xfrm>
            <a:off x="838200" y="1929384"/>
            <a:ext cx="10515600" cy="4843556"/>
          </a:xfrm>
        </p:spPr>
        <p:txBody>
          <a:bodyPr>
            <a:normAutofit/>
          </a:bodyPr>
          <a:lstStyle/>
          <a:p>
            <a:pPr marL="0" lvl="0" indent="0">
              <a:lnSpc>
                <a:spcPct val="107000"/>
              </a:lnSpc>
              <a:buNone/>
            </a:pPr>
            <a:r>
              <a:rPr lang="en-IN" sz="3300" dirty="0">
                <a:effectLst/>
                <a:latin typeface="Times New Roman" panose="02020603050405020304" pitchFamily="18" charset="0"/>
                <a:ea typeface="Graphik"/>
                <a:cs typeface="Times New Roman" panose="02020603050405020304" pitchFamily="18" charset="0"/>
              </a:rPr>
              <a:t>Fuzzy Features</a:t>
            </a:r>
          </a:p>
          <a:p>
            <a:pPr marL="342900" lvl="0" indent="-342900">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Fuzzy string matching is the technique of finding strings that match a pattern approximately (rather than exactly). </a:t>
            </a:r>
          </a:p>
          <a:p>
            <a:pPr marL="342900" lvl="0" indent="-342900">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Compared various fuzzy parameters like:</a:t>
            </a:r>
          </a:p>
          <a:p>
            <a:pPr marL="742950" lvl="1" indent="-285750">
              <a:lnSpc>
                <a:spcPct val="107000"/>
              </a:lnSpc>
              <a:buFont typeface="Courier New" panose="02070309020205020404" pitchFamily="49" charset="0"/>
              <a:buChar char="o"/>
            </a:pPr>
            <a:r>
              <a:rPr lang="en-IN" i="1" dirty="0" err="1">
                <a:effectLst/>
                <a:latin typeface="Times New Roman" panose="02020603050405020304" pitchFamily="18" charset="0"/>
                <a:ea typeface="Graphik"/>
                <a:cs typeface="Times New Roman" panose="02020603050405020304" pitchFamily="18" charset="0"/>
              </a:rPr>
              <a:t>fuzz_ratio</a:t>
            </a:r>
            <a:r>
              <a:rPr lang="en-IN" i="1" dirty="0">
                <a:effectLst/>
                <a:latin typeface="Times New Roman" panose="02020603050405020304" pitchFamily="18" charset="0"/>
                <a:ea typeface="Graphik"/>
                <a:cs typeface="Times New Roman" panose="02020603050405020304" pitchFamily="18" charset="0"/>
              </a:rPr>
              <a:t> : </a:t>
            </a:r>
            <a:r>
              <a:rPr lang="en-IN" dirty="0">
                <a:effectLst/>
                <a:latin typeface="Times New Roman" panose="02020603050405020304" pitchFamily="18" charset="0"/>
                <a:ea typeface="Graphik"/>
                <a:cs typeface="Times New Roman" panose="02020603050405020304" pitchFamily="18" charset="0"/>
              </a:rPr>
              <a:t>Percentage of matching b/w the whole strings q1 and q2. </a:t>
            </a:r>
          </a:p>
          <a:p>
            <a:pPr marL="742950" lvl="1" indent="-285750">
              <a:lnSpc>
                <a:spcPct val="107000"/>
              </a:lnSpc>
              <a:buFont typeface="Courier New" panose="02070309020205020404" pitchFamily="49" charset="0"/>
              <a:buChar char="o"/>
            </a:pPr>
            <a:r>
              <a:rPr lang="en-IN" i="1" dirty="0" err="1">
                <a:effectLst/>
                <a:latin typeface="Times New Roman" panose="02020603050405020304" pitchFamily="18" charset="0"/>
                <a:ea typeface="Graphik"/>
                <a:cs typeface="Times New Roman" panose="02020603050405020304" pitchFamily="18" charset="0"/>
              </a:rPr>
              <a:t>fuzz_partial_ratio</a:t>
            </a:r>
            <a:r>
              <a:rPr lang="en-IN" i="1" dirty="0">
                <a:effectLst/>
                <a:latin typeface="Times New Roman" panose="02020603050405020304" pitchFamily="18" charset="0"/>
                <a:ea typeface="Graphik"/>
                <a:cs typeface="Times New Roman" panose="02020603050405020304" pitchFamily="18" charset="0"/>
              </a:rPr>
              <a:t> : </a:t>
            </a:r>
            <a:r>
              <a:rPr lang="en-IN" dirty="0">
                <a:effectLst/>
                <a:latin typeface="Times New Roman" panose="02020603050405020304" pitchFamily="18" charset="0"/>
                <a:ea typeface="Graphik"/>
                <a:cs typeface="Times New Roman" panose="02020603050405020304" pitchFamily="18" charset="0"/>
              </a:rPr>
              <a:t>Percentage of matching b/w the partial strings q1 and q2.   </a:t>
            </a:r>
          </a:p>
          <a:p>
            <a:pPr marL="742950" lvl="1" indent="-285750">
              <a:lnSpc>
                <a:spcPct val="107000"/>
              </a:lnSpc>
              <a:buFont typeface="Courier New" panose="02070309020205020404" pitchFamily="49" charset="0"/>
              <a:buChar char="o"/>
            </a:pPr>
            <a:r>
              <a:rPr lang="en-IN" i="1" dirty="0" err="1">
                <a:effectLst/>
                <a:latin typeface="Times New Roman" panose="02020603050405020304" pitchFamily="18" charset="0"/>
                <a:ea typeface="Graphik"/>
                <a:cs typeface="Times New Roman" panose="02020603050405020304" pitchFamily="18" charset="0"/>
              </a:rPr>
              <a:t>fuzz_sort_ratio</a:t>
            </a:r>
            <a:r>
              <a:rPr lang="en-IN" i="1" dirty="0">
                <a:effectLst/>
                <a:latin typeface="Times New Roman" panose="02020603050405020304" pitchFamily="18" charset="0"/>
                <a:ea typeface="Graphik"/>
                <a:cs typeface="Times New Roman" panose="02020603050405020304" pitchFamily="18" charset="0"/>
              </a:rPr>
              <a:t> : </a:t>
            </a:r>
            <a:r>
              <a:rPr lang="en-IN" dirty="0">
                <a:effectLst/>
                <a:latin typeface="Times New Roman" panose="02020603050405020304" pitchFamily="18" charset="0"/>
                <a:ea typeface="Graphik"/>
                <a:cs typeface="Times New Roman" panose="02020603050405020304" pitchFamily="18" charset="0"/>
              </a:rPr>
              <a:t>Percentage of matching b/w strings q1, q2 ignoring order of the words</a:t>
            </a:r>
            <a:r>
              <a:rPr lang="en-IN" i="1" dirty="0">
                <a:effectLst/>
                <a:latin typeface="Times New Roman" panose="02020603050405020304" pitchFamily="18" charset="0"/>
                <a:ea typeface="Graphik"/>
                <a:cs typeface="Times New Roman" panose="02020603050405020304" pitchFamily="18" charset="0"/>
              </a:rPr>
              <a:t>. </a:t>
            </a:r>
            <a:endParaRPr lang="en-IN" dirty="0">
              <a:effectLst/>
              <a:latin typeface="Times New Roman" panose="02020603050405020304" pitchFamily="18" charset="0"/>
              <a:ea typeface="Graphik"/>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i="1" dirty="0" err="1">
                <a:effectLst/>
                <a:latin typeface="Times New Roman" panose="02020603050405020304" pitchFamily="18" charset="0"/>
                <a:ea typeface="Graphik"/>
                <a:cs typeface="Times New Roman" panose="02020603050405020304" pitchFamily="18" charset="0"/>
              </a:rPr>
              <a:t>fuzz_set_ratio</a:t>
            </a:r>
            <a:r>
              <a:rPr lang="en-IN" i="1" dirty="0">
                <a:effectLst/>
                <a:latin typeface="Times New Roman" panose="02020603050405020304" pitchFamily="18" charset="0"/>
                <a:ea typeface="Graphik"/>
                <a:cs typeface="Times New Roman" panose="02020603050405020304" pitchFamily="18" charset="0"/>
              </a:rPr>
              <a:t> : </a:t>
            </a:r>
            <a:r>
              <a:rPr lang="en-IN" dirty="0">
                <a:effectLst/>
                <a:latin typeface="Times New Roman" panose="02020603050405020304" pitchFamily="18" charset="0"/>
                <a:ea typeface="Graphik"/>
                <a:cs typeface="Times New Roman" panose="02020603050405020304" pitchFamily="18" charset="0"/>
              </a:rPr>
              <a:t>Percentage of matching b/w strings q1, q2 ignoring duplicate </a:t>
            </a:r>
            <a:r>
              <a:rPr lang="en-IN" dirty="0" err="1">
                <a:effectLst/>
                <a:latin typeface="Times New Roman" panose="02020603050405020304" pitchFamily="18" charset="0"/>
                <a:ea typeface="Graphik"/>
                <a:cs typeface="Times New Roman" panose="02020603050405020304" pitchFamily="18" charset="0"/>
              </a:rPr>
              <a:t>occurances</a:t>
            </a:r>
            <a:r>
              <a:rPr lang="en-IN" dirty="0">
                <a:effectLst/>
                <a:latin typeface="Times New Roman" panose="02020603050405020304" pitchFamily="18" charset="0"/>
                <a:ea typeface="Graphik"/>
                <a:cs typeface="Times New Roman" panose="02020603050405020304" pitchFamily="18" charset="0"/>
              </a:rPr>
              <a:t>.</a:t>
            </a:r>
            <a:r>
              <a:rPr lang="en-IN" i="1" dirty="0">
                <a:effectLst/>
                <a:latin typeface="Times New Roman" panose="02020603050405020304" pitchFamily="18" charset="0"/>
                <a:ea typeface="Graphik"/>
                <a:cs typeface="Times New Roman" panose="02020603050405020304" pitchFamily="18" charset="0"/>
              </a:rPr>
              <a:t> </a:t>
            </a:r>
            <a:endParaRPr lang="en-IN" dirty="0">
              <a:effectLst/>
              <a:latin typeface="Times New Roman" panose="02020603050405020304" pitchFamily="18" charset="0"/>
              <a:ea typeface="Graphik"/>
              <a:cs typeface="Times New Roman" panose="02020603050405020304" pitchFamily="18" charset="0"/>
            </a:endParaRPr>
          </a:p>
        </p:txBody>
      </p:sp>
    </p:spTree>
    <p:extLst>
      <p:ext uri="{BB962C8B-B14F-4D97-AF65-F5344CB8AC3E}">
        <p14:creationId xmlns:p14="http://schemas.microsoft.com/office/powerpoint/2010/main" val="2451791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A1E65-BAA0-DBB7-B87C-2E40099DF5A3}"/>
              </a:ext>
            </a:extLst>
          </p:cNvPr>
          <p:cNvSpPr>
            <a:spLocks noGrp="1"/>
          </p:cNvSpPr>
          <p:nvPr>
            <p:ph type="title"/>
          </p:nvPr>
        </p:nvSpPr>
        <p:spPr>
          <a:xfrm>
            <a:off x="838200" y="365125"/>
            <a:ext cx="10515600" cy="1325563"/>
          </a:xfrm>
        </p:spPr>
        <p:txBody>
          <a:bodyPr>
            <a:normAutofit/>
          </a:bodyPr>
          <a:lstStyle/>
          <a:p>
            <a:r>
              <a:rPr lang="en-US" sz="5400">
                <a:latin typeface="Times New Roman" panose="02020603050405020304" pitchFamily="18" charset="0"/>
                <a:cs typeface="Times New Roman" panose="02020603050405020304" pitchFamily="18" charset="0"/>
              </a:rPr>
              <a:t>Exploratory Data Analysis - EDA</a:t>
            </a:r>
            <a:endParaRPr lang="en-US" sz="5400" dirty="0">
              <a:latin typeface="Times New Roman" panose="02020603050405020304" pitchFamily="18" charset="0"/>
              <a:cs typeface="Times New Roman" panose="02020603050405020304"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B6A86E-6223-931F-ECDB-D576232D8339}"/>
              </a:ext>
            </a:extLst>
          </p:cNvPr>
          <p:cNvSpPr>
            <a:spLocks noGrp="1"/>
          </p:cNvSpPr>
          <p:nvPr>
            <p:ph idx="1"/>
          </p:nvPr>
        </p:nvSpPr>
        <p:spPr>
          <a:xfrm>
            <a:off x="838200" y="1929384"/>
            <a:ext cx="10515600" cy="4843556"/>
          </a:xfrm>
        </p:spPr>
        <p:txBody>
          <a:bodyPr>
            <a:normAutofit/>
          </a:bodyPr>
          <a:lstStyle/>
          <a:p>
            <a:pPr marL="0" lvl="0" indent="0">
              <a:lnSpc>
                <a:spcPct val="107000"/>
              </a:lnSpc>
              <a:buNone/>
            </a:pPr>
            <a:r>
              <a:rPr lang="en-IN" sz="3300" dirty="0">
                <a:effectLst/>
                <a:latin typeface="Times New Roman" panose="02020603050405020304" pitchFamily="18" charset="0"/>
                <a:ea typeface="Graphik"/>
                <a:cs typeface="Times New Roman" panose="02020603050405020304" pitchFamily="18" charset="0"/>
              </a:rPr>
              <a:t>Fuzzy Feature Analysis</a:t>
            </a:r>
            <a:endParaRPr lang="en-IN" sz="2400" dirty="0">
              <a:effectLst/>
              <a:latin typeface="Times New Roman" panose="02020603050405020304" pitchFamily="18" charset="0"/>
              <a:ea typeface="Graphik"/>
              <a:cs typeface="Times New Roman" panose="02020603050405020304" pitchFamily="18" charset="0"/>
            </a:endParaRPr>
          </a:p>
          <a:p>
            <a:pPr marL="0" lvl="0" indent="0">
              <a:lnSpc>
                <a:spcPct val="107000"/>
              </a:lnSpc>
              <a:buNone/>
            </a:pPr>
            <a:endParaRPr lang="en-IN" sz="2400" dirty="0">
              <a:effectLst/>
              <a:latin typeface="Times New Roman" panose="02020603050405020304" pitchFamily="18" charset="0"/>
              <a:ea typeface="Graphik"/>
              <a:cs typeface="Times New Roman" panose="02020603050405020304" pitchFamily="18" charset="0"/>
            </a:endParaRPr>
          </a:p>
          <a:p>
            <a:pPr marL="342900" lvl="0" indent="-342900">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Performed Univariate analysis of the above four fuzzy features. </a:t>
            </a:r>
          </a:p>
          <a:p>
            <a:pPr marL="342900" lvl="0" indent="-342900">
              <a:lnSpc>
                <a:spcPct val="107000"/>
              </a:lnSpc>
              <a:spcAft>
                <a:spcPts val="800"/>
              </a:spcAft>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Plotted some violin plots and probability distributions for each of these features to get a better insight into the data. </a:t>
            </a:r>
          </a:p>
        </p:txBody>
      </p:sp>
    </p:spTree>
    <p:extLst>
      <p:ext uri="{BB962C8B-B14F-4D97-AF65-F5344CB8AC3E}">
        <p14:creationId xmlns:p14="http://schemas.microsoft.com/office/powerpoint/2010/main" val="3119122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A1E65-BAA0-DBB7-B87C-2E40099DF5A3}"/>
              </a:ext>
            </a:extLst>
          </p:cNvPr>
          <p:cNvSpPr>
            <a:spLocks noGrp="1"/>
          </p:cNvSpPr>
          <p:nvPr>
            <p:ph type="title"/>
          </p:nvPr>
        </p:nvSpPr>
        <p:spPr>
          <a:xfrm>
            <a:off x="838200" y="365125"/>
            <a:ext cx="10515600" cy="1325563"/>
          </a:xfrm>
        </p:spPr>
        <p:txBody>
          <a:bodyPr>
            <a:normAutofit/>
          </a:bodyPr>
          <a:lstStyle/>
          <a:p>
            <a:r>
              <a:rPr lang="en-US" sz="5400">
                <a:latin typeface="Times New Roman" panose="02020603050405020304" pitchFamily="18" charset="0"/>
                <a:cs typeface="Times New Roman" panose="02020603050405020304" pitchFamily="18" charset="0"/>
              </a:rPr>
              <a:t>Exploratory Data Analysis - EDA</a:t>
            </a:r>
            <a:endParaRPr lang="en-US" sz="5400" dirty="0">
              <a:latin typeface="Times New Roman" panose="02020603050405020304" pitchFamily="18" charset="0"/>
              <a:cs typeface="Times New Roman" panose="02020603050405020304"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B6A86E-6223-931F-ECDB-D576232D8339}"/>
              </a:ext>
            </a:extLst>
          </p:cNvPr>
          <p:cNvSpPr>
            <a:spLocks noGrp="1"/>
          </p:cNvSpPr>
          <p:nvPr>
            <p:ph idx="1"/>
          </p:nvPr>
        </p:nvSpPr>
        <p:spPr>
          <a:xfrm>
            <a:off x="838200" y="1929384"/>
            <a:ext cx="10515600" cy="4843556"/>
          </a:xfrm>
        </p:spPr>
        <p:txBody>
          <a:bodyPr>
            <a:normAutofit/>
          </a:bodyPr>
          <a:lstStyle/>
          <a:p>
            <a:pPr marL="0" lvl="0" indent="0">
              <a:lnSpc>
                <a:spcPct val="107000"/>
              </a:lnSpc>
              <a:buNone/>
            </a:pPr>
            <a:r>
              <a:rPr lang="en-IN" sz="3300" dirty="0">
                <a:effectLst/>
                <a:latin typeface="Times New Roman" panose="02020603050405020304" pitchFamily="18" charset="0"/>
                <a:ea typeface="Times New Roman" panose="02020603050405020304" pitchFamily="18" charset="0"/>
                <a:cs typeface="Times New Roman" panose="02020603050405020304" pitchFamily="18" charset="0"/>
              </a:rPr>
              <a:t>Feature Analysis of NLP Features</a:t>
            </a:r>
            <a:r>
              <a:rPr lang="en-IN" sz="3300" dirty="0">
                <a:effectLst/>
                <a:latin typeface="Times New Roman" panose="02020603050405020304" pitchFamily="18" charset="0"/>
                <a:cs typeface="Times New Roman" panose="02020603050405020304" pitchFamily="18" charset="0"/>
              </a:rPr>
              <a:t> </a:t>
            </a:r>
            <a:endParaRPr lang="en-IN" sz="3300" dirty="0">
              <a:effectLst/>
              <a:latin typeface="Times New Roman" panose="02020603050405020304" pitchFamily="18" charset="0"/>
              <a:ea typeface="Graphik"/>
              <a:cs typeface="Times New Roman" panose="02020603050405020304" pitchFamily="18" charset="0"/>
            </a:endParaRPr>
          </a:p>
          <a:p>
            <a:pPr marL="342900" lvl="0" indent="-342900">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Pair plotted some of the features like common word count and common token count to get an insight into relations b/w various variables. </a:t>
            </a:r>
          </a:p>
          <a:p>
            <a:pPr marL="342900" lvl="0" indent="-342900">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Also plotted some </a:t>
            </a:r>
            <a:r>
              <a:rPr lang="en-IN" sz="2400" dirty="0" err="1">
                <a:effectLst/>
                <a:latin typeface="Times New Roman" panose="02020603050405020304" pitchFamily="18" charset="0"/>
                <a:ea typeface="Graphik"/>
                <a:cs typeface="Times New Roman" panose="02020603050405020304" pitchFamily="18" charset="0"/>
              </a:rPr>
              <a:t>wordclouds</a:t>
            </a:r>
            <a:r>
              <a:rPr lang="en-IN" sz="2400" dirty="0">
                <a:effectLst/>
                <a:latin typeface="Times New Roman" panose="02020603050405020304" pitchFamily="18" charset="0"/>
                <a:ea typeface="Graphik"/>
                <a:cs typeface="Times New Roman" panose="02020603050405020304" pitchFamily="18" charset="0"/>
              </a:rPr>
              <a:t> as part of the analysis. </a:t>
            </a:r>
          </a:p>
          <a:p>
            <a:pPr marL="742950" lvl="1" indent="-285750">
              <a:lnSpc>
                <a:spcPct val="107000"/>
              </a:lnSpc>
              <a:spcAft>
                <a:spcPts val="800"/>
              </a:spcAft>
              <a:buFont typeface="Courier New" panose="02070309020205020404" pitchFamily="49" charset="0"/>
              <a:buChar char="o"/>
            </a:pPr>
            <a:r>
              <a:rPr lang="en-IN" i="1" dirty="0">
                <a:effectLst/>
                <a:latin typeface="Times New Roman" panose="02020603050405020304" pitchFamily="18" charset="0"/>
                <a:ea typeface="Graphik"/>
                <a:cs typeface="Times New Roman" panose="02020603050405020304" pitchFamily="18" charset="0"/>
              </a:rPr>
              <a:t>Word Cloud: A word cloud (also known as a tag cloud) is a visual representation of words. Cloud creators are used to highlight popular words and phrases based on frequency and relevance. They provide you with quick and simple visual insights that can lead to more in-depth analyses. They highlight the most frequent words and thereby we can understand which words occur more frequently as part of the analysis. </a:t>
            </a:r>
            <a:endParaRPr lang="en-IN" dirty="0">
              <a:effectLst/>
              <a:latin typeface="Times New Roman" panose="02020603050405020304" pitchFamily="18" charset="0"/>
              <a:ea typeface="Graphik"/>
              <a:cs typeface="Times New Roman" panose="02020603050405020304" pitchFamily="18" charset="0"/>
            </a:endParaRPr>
          </a:p>
        </p:txBody>
      </p:sp>
    </p:spTree>
    <p:extLst>
      <p:ext uri="{BB962C8B-B14F-4D97-AF65-F5344CB8AC3E}">
        <p14:creationId xmlns:p14="http://schemas.microsoft.com/office/powerpoint/2010/main" val="1159147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A1E65-BAA0-DBB7-B87C-2E40099DF5A3}"/>
              </a:ext>
            </a:extLst>
          </p:cNvPr>
          <p:cNvSpPr>
            <a:spLocks noGrp="1"/>
          </p:cNvSpPr>
          <p:nvPr>
            <p:ph type="title"/>
          </p:nvPr>
        </p:nvSpPr>
        <p:spPr>
          <a:xfrm>
            <a:off x="838200" y="365125"/>
            <a:ext cx="10515600" cy="1325563"/>
          </a:xfrm>
        </p:spPr>
        <p:txBody>
          <a:bodyPr>
            <a:normAutofit/>
          </a:bodyPr>
          <a:lstStyle/>
          <a:p>
            <a:r>
              <a:rPr lang="en-US" sz="5400">
                <a:latin typeface="Times New Roman" panose="02020603050405020304" pitchFamily="18" charset="0"/>
                <a:cs typeface="Times New Roman" panose="02020603050405020304" pitchFamily="18" charset="0"/>
              </a:rPr>
              <a:t>Exploratory Data Analysis - EDA</a:t>
            </a:r>
            <a:endParaRPr lang="en-US" sz="5400" dirty="0">
              <a:latin typeface="Times New Roman" panose="02020603050405020304" pitchFamily="18" charset="0"/>
              <a:cs typeface="Times New Roman" panose="02020603050405020304"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B6A86E-6223-931F-ECDB-D576232D8339}"/>
              </a:ext>
            </a:extLst>
          </p:cNvPr>
          <p:cNvSpPr>
            <a:spLocks noGrp="1"/>
          </p:cNvSpPr>
          <p:nvPr>
            <p:ph idx="1"/>
          </p:nvPr>
        </p:nvSpPr>
        <p:spPr>
          <a:xfrm>
            <a:off x="838200" y="1929384"/>
            <a:ext cx="10515600" cy="4843556"/>
          </a:xfrm>
        </p:spPr>
        <p:txBody>
          <a:bodyPr>
            <a:normAutofit lnSpcReduction="10000"/>
          </a:bodyPr>
          <a:lstStyle/>
          <a:p>
            <a:pPr marL="0" lvl="0" indent="0">
              <a:lnSpc>
                <a:spcPct val="107000"/>
              </a:lnSpc>
              <a:buNone/>
            </a:pPr>
            <a:r>
              <a:rPr lang="en-IN" sz="3300" dirty="0">
                <a:effectLst/>
                <a:latin typeface="Times New Roman" panose="02020603050405020304" pitchFamily="18" charset="0"/>
                <a:ea typeface="Times New Roman" panose="02020603050405020304" pitchFamily="18" charset="0"/>
                <a:cs typeface="Times New Roman" panose="02020603050405020304" pitchFamily="18" charset="0"/>
              </a:rPr>
              <a:t>Visualisation and Dimensionality Reduction</a:t>
            </a:r>
            <a:r>
              <a:rPr lang="en-IN" sz="3300" dirty="0">
                <a:effectLst/>
                <a:latin typeface="Times New Roman" panose="02020603050405020304" pitchFamily="18" charset="0"/>
                <a:cs typeface="Times New Roman" panose="02020603050405020304" pitchFamily="18" charset="0"/>
              </a:rPr>
              <a:t> :</a:t>
            </a:r>
            <a:endParaRPr lang="en-IN" sz="3300" dirty="0">
              <a:effectLst/>
              <a:latin typeface="Times New Roman" panose="02020603050405020304" pitchFamily="18" charset="0"/>
              <a:ea typeface="Graphik"/>
              <a:cs typeface="Times New Roman" panose="02020603050405020304" pitchFamily="18" charset="0"/>
            </a:endParaRPr>
          </a:p>
          <a:p>
            <a:pPr marL="342900" lvl="0" indent="-342900">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Used t-SNE for </a:t>
            </a:r>
            <a:r>
              <a:rPr lang="en-IN" sz="2400" dirty="0" err="1">
                <a:effectLst/>
                <a:latin typeface="Times New Roman" panose="02020603050405020304" pitchFamily="18" charset="0"/>
                <a:ea typeface="Graphik"/>
                <a:cs typeface="Times New Roman" panose="02020603050405020304" pitchFamily="18" charset="0"/>
              </a:rPr>
              <a:t>dimenstionality</a:t>
            </a:r>
            <a:r>
              <a:rPr lang="en-IN" sz="2400" dirty="0">
                <a:effectLst/>
                <a:latin typeface="Times New Roman" panose="02020603050405020304" pitchFamily="18" charset="0"/>
                <a:ea typeface="Graphik"/>
                <a:cs typeface="Times New Roman" panose="02020603050405020304" pitchFamily="18" charset="0"/>
              </a:rPr>
              <a:t> reduction. </a:t>
            </a:r>
          </a:p>
          <a:p>
            <a:pPr marL="742950" lvl="1" indent="-285750">
              <a:lnSpc>
                <a:spcPct val="107000"/>
              </a:lnSpc>
              <a:buFont typeface="Courier New" panose="02070309020205020404" pitchFamily="49" charset="0"/>
              <a:buChar char="o"/>
            </a:pPr>
            <a:r>
              <a:rPr lang="en-IN" dirty="0">
                <a:effectLst/>
                <a:latin typeface="Times New Roman" panose="02020603050405020304" pitchFamily="18" charset="0"/>
                <a:ea typeface="Graphik"/>
                <a:cs typeface="Times New Roman" panose="02020603050405020304" pitchFamily="18" charset="0"/>
              </a:rPr>
              <a:t>t-SNE is a nonlinear dimensionality reduction technique that is well suited for embedding high dimension data into lower dimensional data (2D or 3D) for data visualization. </a:t>
            </a:r>
          </a:p>
          <a:p>
            <a:pPr marL="742950" lvl="1" indent="-285750">
              <a:lnSpc>
                <a:spcPct val="107000"/>
              </a:lnSpc>
              <a:buFont typeface="Courier New" panose="02070309020205020404" pitchFamily="49" charset="0"/>
              <a:buChar char="o"/>
            </a:pPr>
            <a:r>
              <a:rPr lang="en-IN" dirty="0">
                <a:effectLst/>
                <a:latin typeface="Times New Roman" panose="02020603050405020304" pitchFamily="18" charset="0"/>
                <a:ea typeface="Graphik"/>
                <a:cs typeface="Times New Roman" panose="02020603050405020304" pitchFamily="18" charset="0"/>
              </a:rPr>
              <a:t>t-SNE stands for t-distributed </a:t>
            </a:r>
            <a:r>
              <a:rPr lang="en-IN" dirty="0" err="1">
                <a:effectLst/>
                <a:latin typeface="Times New Roman" panose="02020603050405020304" pitchFamily="18" charset="0"/>
                <a:ea typeface="Graphik"/>
                <a:cs typeface="Times New Roman" panose="02020603050405020304" pitchFamily="18" charset="0"/>
              </a:rPr>
              <a:t>Stochas</a:t>
            </a:r>
            <a:r>
              <a:rPr lang="en-IN" dirty="0">
                <a:effectLst/>
                <a:latin typeface="Times New Roman" panose="02020603050405020304" pitchFamily="18" charset="0"/>
                <a:ea typeface="Graphik"/>
                <a:cs typeface="Times New Roman" panose="02020603050405020304" pitchFamily="18" charset="0"/>
              </a:rPr>
              <a:t>- tic </a:t>
            </a:r>
            <a:r>
              <a:rPr lang="en-IN" dirty="0" err="1">
                <a:effectLst/>
                <a:latin typeface="Times New Roman" panose="02020603050405020304" pitchFamily="18" charset="0"/>
                <a:ea typeface="Graphik"/>
                <a:cs typeface="Times New Roman" panose="02020603050405020304" pitchFamily="18" charset="0"/>
              </a:rPr>
              <a:t>Neighbor</a:t>
            </a:r>
            <a:r>
              <a:rPr lang="en-IN" dirty="0">
                <a:effectLst/>
                <a:latin typeface="Times New Roman" panose="02020603050405020304" pitchFamily="18" charset="0"/>
                <a:ea typeface="Graphik"/>
                <a:cs typeface="Times New Roman" panose="02020603050405020304" pitchFamily="18" charset="0"/>
              </a:rPr>
              <a:t> Embedding, which tells the following: </a:t>
            </a:r>
          </a:p>
          <a:p>
            <a:pPr marL="1143000" lvl="2" indent="-228600">
              <a:lnSpc>
                <a:spcPct val="107000"/>
              </a:lnSpc>
              <a:spcAft>
                <a:spcPts val="800"/>
              </a:spcAft>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Stochastic → not definite but the random probability</a:t>
            </a:r>
            <a:br>
              <a:rPr lang="en-IN" sz="2400" dirty="0">
                <a:effectLst/>
                <a:latin typeface="Times New Roman" panose="02020603050405020304" pitchFamily="18" charset="0"/>
                <a:ea typeface="Graphik"/>
                <a:cs typeface="Times New Roman" panose="02020603050405020304" pitchFamily="18" charset="0"/>
              </a:rPr>
            </a:br>
            <a:r>
              <a:rPr lang="en-IN" sz="2400" dirty="0" err="1">
                <a:effectLst/>
                <a:latin typeface="Times New Roman" panose="02020603050405020304" pitchFamily="18" charset="0"/>
                <a:ea typeface="Graphik"/>
                <a:cs typeface="Times New Roman" panose="02020603050405020304" pitchFamily="18" charset="0"/>
              </a:rPr>
              <a:t>Neighbor</a:t>
            </a:r>
            <a:r>
              <a:rPr lang="en-IN" sz="2400" dirty="0">
                <a:effectLst/>
                <a:latin typeface="Times New Roman" panose="02020603050405020304" pitchFamily="18" charset="0"/>
                <a:ea typeface="Graphik"/>
                <a:cs typeface="Times New Roman" panose="02020603050405020304" pitchFamily="18" charset="0"/>
              </a:rPr>
              <a:t> → concerned only about retaining the variance of neighbour points.</a:t>
            </a:r>
            <a:br>
              <a:rPr lang="en-IN" sz="2400" dirty="0">
                <a:effectLst/>
                <a:latin typeface="Times New Roman" panose="02020603050405020304" pitchFamily="18" charset="0"/>
                <a:ea typeface="Graphik"/>
                <a:cs typeface="Times New Roman" panose="02020603050405020304" pitchFamily="18" charset="0"/>
              </a:rPr>
            </a:br>
            <a:r>
              <a:rPr lang="en-IN" sz="2400" dirty="0">
                <a:effectLst/>
                <a:latin typeface="Times New Roman" panose="02020603050405020304" pitchFamily="18" charset="0"/>
                <a:ea typeface="Graphik"/>
                <a:cs typeface="Times New Roman" panose="02020603050405020304" pitchFamily="18" charset="0"/>
              </a:rPr>
              <a:t>Embedding → plotting data into lower dimensions</a:t>
            </a:r>
          </a:p>
          <a:p>
            <a:pPr marL="0" lvl="0" indent="0">
              <a:lnSpc>
                <a:spcPct val="107000"/>
              </a:lnSpc>
              <a:buNone/>
            </a:pPr>
            <a:endParaRPr lang="en-IN" dirty="0">
              <a:effectLst/>
              <a:latin typeface="Times New Roman" panose="02020603050405020304" pitchFamily="18" charset="0"/>
              <a:ea typeface="Graphik"/>
              <a:cs typeface="Times New Roman" panose="02020603050405020304" pitchFamily="18" charset="0"/>
            </a:endParaRPr>
          </a:p>
        </p:txBody>
      </p:sp>
    </p:spTree>
    <p:extLst>
      <p:ext uri="{BB962C8B-B14F-4D97-AF65-F5344CB8AC3E}">
        <p14:creationId xmlns:p14="http://schemas.microsoft.com/office/powerpoint/2010/main" val="1105285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333DCCF1-F03A-891B-4444-26E4329141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6653" y="136083"/>
            <a:ext cx="7198693" cy="6585833"/>
          </a:xfrm>
          <a:prstGeom prst="rect">
            <a:avLst/>
          </a:prstGeom>
        </p:spPr>
      </p:pic>
    </p:spTree>
    <p:extLst>
      <p:ext uri="{BB962C8B-B14F-4D97-AF65-F5344CB8AC3E}">
        <p14:creationId xmlns:p14="http://schemas.microsoft.com/office/powerpoint/2010/main" val="1224928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A1E65-BAA0-DBB7-B87C-2E40099DF5A3}"/>
              </a:ext>
            </a:extLst>
          </p:cNvPr>
          <p:cNvSpPr>
            <a:spLocks noGrp="1"/>
          </p:cNvSpPr>
          <p:nvPr>
            <p:ph type="title"/>
          </p:nvPr>
        </p:nvSpPr>
        <p:spPr>
          <a:xfrm>
            <a:off x="838200" y="365125"/>
            <a:ext cx="10515600" cy="1325563"/>
          </a:xfrm>
        </p:spPr>
        <p:txBody>
          <a:bodyPr>
            <a:normAutofit/>
          </a:bodyPr>
          <a:lstStyle/>
          <a:p>
            <a:r>
              <a:rPr lang="en-US" sz="5400">
                <a:latin typeface="Times New Roman" panose="02020603050405020304" pitchFamily="18" charset="0"/>
                <a:cs typeface="Times New Roman" panose="02020603050405020304" pitchFamily="18" charset="0"/>
              </a:rPr>
              <a:t>Exploratory Data Analysis - EDA</a:t>
            </a:r>
            <a:endParaRPr lang="en-US" sz="5400" dirty="0">
              <a:latin typeface="Times New Roman" panose="02020603050405020304" pitchFamily="18" charset="0"/>
              <a:cs typeface="Times New Roman" panose="02020603050405020304"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B6A86E-6223-931F-ECDB-D576232D8339}"/>
                  </a:ext>
                </a:extLst>
              </p:cNvPr>
              <p:cNvSpPr>
                <a:spLocks noGrp="1"/>
              </p:cNvSpPr>
              <p:nvPr>
                <p:ph idx="1"/>
              </p:nvPr>
            </p:nvSpPr>
            <p:spPr>
              <a:xfrm>
                <a:off x="838200" y="1929384"/>
                <a:ext cx="10515600" cy="4843556"/>
              </a:xfrm>
            </p:spPr>
            <p:txBody>
              <a:bodyPr>
                <a:normAutofit lnSpcReduction="10000"/>
              </a:bodyPr>
              <a:lstStyle/>
              <a:p>
                <a:pPr marL="0" lvl="0" indent="0">
                  <a:lnSpc>
                    <a:spcPct val="107000"/>
                  </a:lnSpc>
                  <a:buNone/>
                </a:pPr>
                <a:r>
                  <a:rPr lang="en-IN" sz="3300" dirty="0">
                    <a:effectLst/>
                    <a:latin typeface="Times New Roman" panose="02020603050405020304" pitchFamily="18" charset="0"/>
                    <a:ea typeface="Times New Roman" panose="02020603050405020304" pitchFamily="18" charset="0"/>
                    <a:cs typeface="Times New Roman" panose="02020603050405020304" pitchFamily="18" charset="0"/>
                  </a:rPr>
                  <a:t>Using </a:t>
                </a:r>
                <a:r>
                  <a:rPr lang="en-IN" sz="3300" dirty="0" err="1">
                    <a:effectLst/>
                    <a:latin typeface="Times New Roman" panose="02020603050405020304" pitchFamily="18" charset="0"/>
                    <a:ea typeface="Times New Roman" panose="02020603050405020304" pitchFamily="18" charset="0"/>
                    <a:cs typeface="Times New Roman" panose="02020603050405020304" pitchFamily="18" charset="0"/>
                  </a:rPr>
                  <a:t>Tfi</a:t>
                </a:r>
                <a:r>
                  <a:rPr lang="en-IN" sz="33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IN" sz="3300" dirty="0" err="1">
                    <a:effectLst/>
                    <a:latin typeface="Times New Roman" panose="02020603050405020304" pitchFamily="18" charset="0"/>
                    <a:ea typeface="Times New Roman" panose="02020603050405020304" pitchFamily="18" charset="0"/>
                    <a:cs typeface="Times New Roman" panose="02020603050405020304" pitchFamily="18" charset="0"/>
                  </a:rPr>
                  <a:t>idf</a:t>
                </a:r>
                <a:r>
                  <a:rPr lang="en-IN" sz="3300" dirty="0">
                    <a:effectLst/>
                    <a:latin typeface="Times New Roman" panose="02020603050405020304" pitchFamily="18" charset="0"/>
                    <a:ea typeface="Times New Roman" panose="02020603050405020304" pitchFamily="18" charset="0"/>
                    <a:cs typeface="Times New Roman" panose="02020603050405020304" pitchFamily="18" charset="0"/>
                  </a:rPr>
                  <a:t> word vector</a:t>
                </a:r>
                <a:endParaRPr lang="en-IN" sz="3300" dirty="0">
                  <a:effectLst/>
                  <a:latin typeface="Times New Roman" panose="02020603050405020304" pitchFamily="18" charset="0"/>
                  <a:ea typeface="Graphik"/>
                  <a:cs typeface="Times New Roman" panose="02020603050405020304" pitchFamily="18" charset="0"/>
                </a:endParaRPr>
              </a:p>
              <a:p>
                <a:pPr marL="342900" lvl="0" indent="-342900">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Used </a:t>
                </a:r>
                <a:r>
                  <a:rPr lang="en-IN" sz="2400" dirty="0" err="1">
                    <a:effectLst/>
                    <a:latin typeface="Times New Roman" panose="02020603050405020304" pitchFamily="18" charset="0"/>
                    <a:ea typeface="Graphik"/>
                    <a:cs typeface="Times New Roman" panose="02020603050405020304" pitchFamily="18" charset="0"/>
                  </a:rPr>
                  <a:t>Tfi</a:t>
                </a:r>
                <a:r>
                  <a:rPr lang="en-IN" sz="2400" dirty="0">
                    <a:effectLst/>
                    <a:latin typeface="Times New Roman" panose="02020603050405020304" pitchFamily="18" charset="0"/>
                    <a:ea typeface="Graphik"/>
                    <a:cs typeface="Times New Roman" panose="02020603050405020304" pitchFamily="18" charset="0"/>
                  </a:rPr>
                  <a:t> – </a:t>
                </a:r>
                <a:r>
                  <a:rPr lang="en-IN" sz="2400" dirty="0" err="1">
                    <a:effectLst/>
                    <a:latin typeface="Times New Roman" panose="02020603050405020304" pitchFamily="18" charset="0"/>
                    <a:ea typeface="Graphik"/>
                    <a:cs typeface="Times New Roman" panose="02020603050405020304" pitchFamily="18" charset="0"/>
                  </a:rPr>
                  <a:t>idf</a:t>
                </a:r>
                <a:r>
                  <a:rPr lang="en-IN" sz="2400" dirty="0">
                    <a:effectLst/>
                    <a:latin typeface="Times New Roman" panose="02020603050405020304" pitchFamily="18" charset="0"/>
                    <a:ea typeface="Graphik"/>
                    <a:cs typeface="Times New Roman" panose="02020603050405020304" pitchFamily="18" charset="0"/>
                  </a:rPr>
                  <a:t> vectorizer for converting words into vector of numbers. </a:t>
                </a:r>
              </a:p>
              <a:p>
                <a:pPr marL="342900" lvl="0" indent="-342900">
                  <a:lnSpc>
                    <a:spcPct val="107000"/>
                  </a:lnSpc>
                  <a:buFont typeface="Wingdings" pitchFamily="2" charset="2"/>
                  <a:buChar char=""/>
                </a:pPr>
                <a:r>
                  <a:rPr lang="en-IN" sz="2400" dirty="0" err="1">
                    <a:effectLst/>
                    <a:latin typeface="Times New Roman" panose="02020603050405020304" pitchFamily="18" charset="0"/>
                    <a:ea typeface="Graphik"/>
                    <a:cs typeface="Times New Roman" panose="02020603050405020304" pitchFamily="18" charset="0"/>
                  </a:rPr>
                  <a:t>Tfi-idf</a:t>
                </a:r>
                <a:r>
                  <a:rPr lang="en-IN" sz="2400" dirty="0">
                    <a:effectLst/>
                    <a:latin typeface="Times New Roman" panose="02020603050405020304" pitchFamily="18" charset="0"/>
                    <a:ea typeface="Graphik"/>
                    <a:cs typeface="Times New Roman" panose="02020603050405020304" pitchFamily="18" charset="0"/>
                  </a:rPr>
                  <a:t> is short for term frequency-inverse document frequency is a numerical statistic that is intended to reflect how important a word is to a document in a collection or corpus. </a:t>
                </a:r>
              </a:p>
              <a:p>
                <a:pPr marL="0" lvl="0" indent="0">
                  <a:lnSpc>
                    <a:spcPct val="107000"/>
                  </a:lnSpc>
                  <a:buNone/>
                </a:pPr>
                <a:endParaRPr lang="en-IN" sz="2400" dirty="0">
                  <a:effectLst/>
                  <a:latin typeface="Times New Roman" panose="02020603050405020304" pitchFamily="18" charset="0"/>
                  <a:ea typeface="Graphik"/>
                  <a:cs typeface="Times New Roman" panose="02020603050405020304" pitchFamily="18" charset="0"/>
                </a:endParaRPr>
              </a:p>
              <a:p>
                <a:pPr marL="2286000" lvl="4">
                  <a:lnSpc>
                    <a:spcPct val="107000"/>
                  </a:lnSpc>
                </a:pPr>
                <a14:m>
                  <m:oMath xmlns:m="http://schemas.openxmlformats.org/officeDocument/2006/math">
                    <m:r>
                      <a:rPr lang="en-IN" sz="2400" i="1">
                        <a:effectLst/>
                        <a:latin typeface="Cambria Math" panose="02040503050406030204" pitchFamily="18" charset="0"/>
                        <a:ea typeface="Graphik"/>
                        <a:cs typeface="Times New Roman" panose="02020603050405020304" pitchFamily="18" charset="0"/>
                      </a:rPr>
                      <m:t>𝑇𝐹</m:t>
                    </m:r>
                    <m:d>
                      <m:dPr>
                        <m:ctrlPr>
                          <a:rPr lang="en-IN" sz="2400" i="1">
                            <a:effectLst/>
                            <a:latin typeface="Cambria Math" panose="02040503050406030204" pitchFamily="18" charset="0"/>
                            <a:ea typeface="Graphik"/>
                            <a:cs typeface="Times New Roman" panose="02020603050405020304" pitchFamily="18" charset="0"/>
                          </a:rPr>
                        </m:ctrlPr>
                      </m:dPr>
                      <m:e>
                        <m:r>
                          <a:rPr lang="en-IN" sz="2400" i="1">
                            <a:effectLst/>
                            <a:latin typeface="Cambria Math" panose="02040503050406030204" pitchFamily="18" charset="0"/>
                            <a:ea typeface="Graphik"/>
                            <a:cs typeface="Times New Roman" panose="02020603050405020304" pitchFamily="18" charset="0"/>
                          </a:rPr>
                          <m:t>𝑡</m:t>
                        </m:r>
                        <m:r>
                          <a:rPr lang="en-IN" sz="2400" i="1">
                            <a:effectLst/>
                            <a:latin typeface="Cambria Math" panose="02040503050406030204" pitchFamily="18" charset="0"/>
                            <a:ea typeface="Graphik"/>
                            <a:cs typeface="Times New Roman" panose="02020603050405020304" pitchFamily="18" charset="0"/>
                          </a:rPr>
                          <m:t>, </m:t>
                        </m:r>
                        <m:r>
                          <a:rPr lang="en-IN" sz="2400" i="1">
                            <a:effectLst/>
                            <a:latin typeface="Cambria Math" panose="02040503050406030204" pitchFamily="18" charset="0"/>
                            <a:ea typeface="Graphik"/>
                            <a:cs typeface="Times New Roman" panose="02020603050405020304" pitchFamily="18" charset="0"/>
                          </a:rPr>
                          <m:t>𝑑</m:t>
                        </m:r>
                      </m:e>
                    </m:d>
                    <m:r>
                      <a:rPr lang="en-IN" sz="2400" i="1">
                        <a:effectLst/>
                        <a:latin typeface="Cambria Math" panose="02040503050406030204" pitchFamily="18" charset="0"/>
                        <a:ea typeface="Graphik"/>
                        <a:cs typeface="Times New Roman" panose="02020603050405020304" pitchFamily="18" charset="0"/>
                      </a:rPr>
                      <m:t>= </m:t>
                    </m:r>
                    <m:f>
                      <m:fPr>
                        <m:ctrlPr>
                          <a:rPr lang="en-IN" sz="2400" i="1">
                            <a:effectLst/>
                            <a:latin typeface="Cambria Math" panose="02040503050406030204" pitchFamily="18" charset="0"/>
                            <a:ea typeface="Graphik"/>
                            <a:cs typeface="Times New Roman" panose="02020603050405020304" pitchFamily="18" charset="0"/>
                          </a:rPr>
                        </m:ctrlPr>
                      </m:fPr>
                      <m:num>
                        <m:r>
                          <a:rPr lang="en-IN" sz="2400" i="1">
                            <a:effectLst/>
                            <a:latin typeface="Cambria Math" panose="02040503050406030204" pitchFamily="18" charset="0"/>
                            <a:ea typeface="Graphik"/>
                            <a:cs typeface="Times New Roman" panose="02020603050405020304" pitchFamily="18" charset="0"/>
                          </a:rPr>
                          <m:t>𝑛𝑢𝑚𝑏𝑒𝑟</m:t>
                        </m:r>
                        <m:r>
                          <a:rPr lang="en-IN" sz="2400" i="1">
                            <a:effectLst/>
                            <a:latin typeface="Cambria Math" panose="02040503050406030204" pitchFamily="18" charset="0"/>
                            <a:ea typeface="Graphik"/>
                            <a:cs typeface="Times New Roman" panose="02020603050405020304" pitchFamily="18" charset="0"/>
                          </a:rPr>
                          <m:t> </m:t>
                        </m:r>
                        <m:r>
                          <a:rPr lang="en-IN" sz="2400" i="1">
                            <a:effectLst/>
                            <a:latin typeface="Cambria Math" panose="02040503050406030204" pitchFamily="18" charset="0"/>
                            <a:ea typeface="Graphik"/>
                            <a:cs typeface="Times New Roman" panose="02020603050405020304" pitchFamily="18" charset="0"/>
                          </a:rPr>
                          <m:t>𝑜𝑓</m:t>
                        </m:r>
                        <m:r>
                          <a:rPr lang="en-IN" sz="2400" i="1">
                            <a:effectLst/>
                            <a:latin typeface="Cambria Math" panose="02040503050406030204" pitchFamily="18" charset="0"/>
                            <a:ea typeface="Graphik"/>
                            <a:cs typeface="Times New Roman" panose="02020603050405020304" pitchFamily="18" charset="0"/>
                          </a:rPr>
                          <m:t> </m:t>
                        </m:r>
                        <m:r>
                          <a:rPr lang="en-IN" sz="2400" i="1">
                            <a:effectLst/>
                            <a:latin typeface="Cambria Math" panose="02040503050406030204" pitchFamily="18" charset="0"/>
                            <a:ea typeface="Graphik"/>
                            <a:cs typeface="Times New Roman" panose="02020603050405020304" pitchFamily="18" charset="0"/>
                          </a:rPr>
                          <m:t>𝑡𝑖𝑚𝑒𝑠</m:t>
                        </m:r>
                        <m:r>
                          <a:rPr lang="en-IN" sz="2400" i="1">
                            <a:effectLst/>
                            <a:latin typeface="Cambria Math" panose="02040503050406030204" pitchFamily="18" charset="0"/>
                            <a:ea typeface="Graphik"/>
                            <a:cs typeface="Times New Roman" panose="02020603050405020304" pitchFamily="18" charset="0"/>
                          </a:rPr>
                          <m:t> </m:t>
                        </m:r>
                        <m:r>
                          <a:rPr lang="en-IN" sz="2400" i="1">
                            <a:effectLst/>
                            <a:latin typeface="Cambria Math" panose="02040503050406030204" pitchFamily="18" charset="0"/>
                            <a:ea typeface="Graphik"/>
                            <a:cs typeface="Times New Roman" panose="02020603050405020304" pitchFamily="18" charset="0"/>
                          </a:rPr>
                          <m:t>𝑡</m:t>
                        </m:r>
                        <m:r>
                          <a:rPr lang="en-IN" sz="2400" i="1">
                            <a:effectLst/>
                            <a:latin typeface="Cambria Math" panose="02040503050406030204" pitchFamily="18" charset="0"/>
                            <a:ea typeface="Graphik"/>
                            <a:cs typeface="Times New Roman" panose="02020603050405020304" pitchFamily="18" charset="0"/>
                          </a:rPr>
                          <m:t> </m:t>
                        </m:r>
                        <m:r>
                          <a:rPr lang="en-IN" sz="2400" i="1">
                            <a:effectLst/>
                            <a:latin typeface="Cambria Math" panose="02040503050406030204" pitchFamily="18" charset="0"/>
                            <a:ea typeface="Graphik"/>
                            <a:cs typeface="Times New Roman" panose="02020603050405020304" pitchFamily="18" charset="0"/>
                          </a:rPr>
                          <m:t>𝑎𝑝𝑝𝑒𝑎𝑟𝑠</m:t>
                        </m:r>
                        <m:r>
                          <a:rPr lang="en-IN" sz="2400" i="1">
                            <a:effectLst/>
                            <a:latin typeface="Cambria Math" panose="02040503050406030204" pitchFamily="18" charset="0"/>
                            <a:ea typeface="Graphik"/>
                            <a:cs typeface="Times New Roman" panose="02020603050405020304" pitchFamily="18" charset="0"/>
                          </a:rPr>
                          <m:t> </m:t>
                        </m:r>
                        <m:r>
                          <a:rPr lang="en-IN" sz="2400" i="1">
                            <a:effectLst/>
                            <a:latin typeface="Cambria Math" panose="02040503050406030204" pitchFamily="18" charset="0"/>
                            <a:ea typeface="Graphik"/>
                            <a:cs typeface="Times New Roman" panose="02020603050405020304" pitchFamily="18" charset="0"/>
                          </a:rPr>
                          <m:t>𝑖𝑛</m:t>
                        </m:r>
                        <m:r>
                          <a:rPr lang="en-IN" sz="2400" i="1">
                            <a:effectLst/>
                            <a:latin typeface="Cambria Math" panose="02040503050406030204" pitchFamily="18" charset="0"/>
                            <a:ea typeface="Graphik"/>
                            <a:cs typeface="Times New Roman" panose="02020603050405020304" pitchFamily="18" charset="0"/>
                          </a:rPr>
                          <m:t> </m:t>
                        </m:r>
                        <m:r>
                          <a:rPr lang="en-IN" sz="2400" i="1">
                            <a:effectLst/>
                            <a:latin typeface="Cambria Math" panose="02040503050406030204" pitchFamily="18" charset="0"/>
                            <a:ea typeface="Graphik"/>
                            <a:cs typeface="Times New Roman" panose="02020603050405020304" pitchFamily="18" charset="0"/>
                          </a:rPr>
                          <m:t>𝑑</m:t>
                        </m:r>
                      </m:num>
                      <m:den>
                        <m:r>
                          <a:rPr lang="en-IN" sz="2400" i="1">
                            <a:effectLst/>
                            <a:latin typeface="Cambria Math" panose="02040503050406030204" pitchFamily="18" charset="0"/>
                            <a:ea typeface="Graphik"/>
                            <a:cs typeface="Times New Roman" panose="02020603050405020304" pitchFamily="18" charset="0"/>
                          </a:rPr>
                          <m:t>𝑡𝑜𝑡𝑎𝑙</m:t>
                        </m:r>
                        <m:r>
                          <a:rPr lang="en-IN" sz="2400" i="1">
                            <a:effectLst/>
                            <a:latin typeface="Cambria Math" panose="02040503050406030204" pitchFamily="18" charset="0"/>
                            <a:ea typeface="Graphik"/>
                            <a:cs typeface="Times New Roman" panose="02020603050405020304" pitchFamily="18" charset="0"/>
                          </a:rPr>
                          <m:t> </m:t>
                        </m:r>
                        <m:r>
                          <a:rPr lang="en-IN" sz="2400" i="1">
                            <a:effectLst/>
                            <a:latin typeface="Cambria Math" panose="02040503050406030204" pitchFamily="18" charset="0"/>
                            <a:ea typeface="Graphik"/>
                            <a:cs typeface="Times New Roman" panose="02020603050405020304" pitchFamily="18" charset="0"/>
                          </a:rPr>
                          <m:t>𝑛𝑢𝑚𝑏𝑒𝑟</m:t>
                        </m:r>
                        <m:r>
                          <a:rPr lang="en-IN" sz="2400" i="1">
                            <a:effectLst/>
                            <a:latin typeface="Cambria Math" panose="02040503050406030204" pitchFamily="18" charset="0"/>
                            <a:ea typeface="Graphik"/>
                            <a:cs typeface="Times New Roman" panose="02020603050405020304" pitchFamily="18" charset="0"/>
                          </a:rPr>
                          <m:t> </m:t>
                        </m:r>
                        <m:r>
                          <a:rPr lang="en-IN" sz="2400" i="1">
                            <a:effectLst/>
                            <a:latin typeface="Cambria Math" panose="02040503050406030204" pitchFamily="18" charset="0"/>
                            <a:ea typeface="Graphik"/>
                            <a:cs typeface="Times New Roman" panose="02020603050405020304" pitchFamily="18" charset="0"/>
                          </a:rPr>
                          <m:t>𝑜𝑓</m:t>
                        </m:r>
                        <m:r>
                          <a:rPr lang="en-IN" sz="2400" i="1">
                            <a:effectLst/>
                            <a:latin typeface="Cambria Math" panose="02040503050406030204" pitchFamily="18" charset="0"/>
                            <a:ea typeface="Graphik"/>
                            <a:cs typeface="Times New Roman" panose="02020603050405020304" pitchFamily="18" charset="0"/>
                          </a:rPr>
                          <m:t> </m:t>
                        </m:r>
                        <m:r>
                          <a:rPr lang="en-IN" sz="2400" i="1">
                            <a:effectLst/>
                            <a:latin typeface="Cambria Math" panose="02040503050406030204" pitchFamily="18" charset="0"/>
                            <a:ea typeface="Graphik"/>
                            <a:cs typeface="Times New Roman" panose="02020603050405020304" pitchFamily="18" charset="0"/>
                          </a:rPr>
                          <m:t>𝑡𝑒𝑟𝑚𝑠</m:t>
                        </m:r>
                        <m:r>
                          <a:rPr lang="en-IN" sz="2400" i="1">
                            <a:effectLst/>
                            <a:latin typeface="Cambria Math" panose="02040503050406030204" pitchFamily="18" charset="0"/>
                            <a:ea typeface="Graphik"/>
                            <a:cs typeface="Times New Roman" panose="02020603050405020304" pitchFamily="18" charset="0"/>
                          </a:rPr>
                          <m:t> </m:t>
                        </m:r>
                        <m:r>
                          <a:rPr lang="en-IN" sz="2400" i="1">
                            <a:effectLst/>
                            <a:latin typeface="Cambria Math" panose="02040503050406030204" pitchFamily="18" charset="0"/>
                            <a:ea typeface="Graphik"/>
                            <a:cs typeface="Times New Roman" panose="02020603050405020304" pitchFamily="18" charset="0"/>
                          </a:rPr>
                          <m:t>𝑖𝑛</m:t>
                        </m:r>
                        <m:r>
                          <a:rPr lang="en-IN" sz="2400" i="1">
                            <a:effectLst/>
                            <a:latin typeface="Cambria Math" panose="02040503050406030204" pitchFamily="18" charset="0"/>
                            <a:ea typeface="Graphik"/>
                            <a:cs typeface="Times New Roman" panose="02020603050405020304" pitchFamily="18" charset="0"/>
                          </a:rPr>
                          <m:t> </m:t>
                        </m:r>
                        <m:r>
                          <a:rPr lang="en-IN" sz="2400" i="1">
                            <a:effectLst/>
                            <a:latin typeface="Cambria Math" panose="02040503050406030204" pitchFamily="18" charset="0"/>
                            <a:ea typeface="Graphik"/>
                            <a:cs typeface="Times New Roman" panose="02020603050405020304" pitchFamily="18" charset="0"/>
                          </a:rPr>
                          <m:t>𝑑</m:t>
                        </m:r>
                      </m:den>
                    </m:f>
                  </m:oMath>
                </a14:m>
                <a:endParaRPr lang="en-IN" sz="2400" dirty="0">
                  <a:effectLst/>
                  <a:latin typeface="Times New Roman" panose="02020603050405020304" pitchFamily="18" charset="0"/>
                  <a:ea typeface="Graphik"/>
                  <a:cs typeface="Times New Roman" panose="02020603050405020304" pitchFamily="18" charset="0"/>
                </a:endParaRPr>
              </a:p>
              <a:p>
                <a:pPr marL="2286000" lvl="4">
                  <a:lnSpc>
                    <a:spcPct val="107000"/>
                  </a:lnSpc>
                </a:pPr>
                <a14:m>
                  <m:oMath xmlns:m="http://schemas.openxmlformats.org/officeDocument/2006/math">
                    <m:r>
                      <a:rPr lang="en-IN" sz="2400" i="1">
                        <a:effectLst/>
                        <a:latin typeface="Cambria Math" panose="02040503050406030204" pitchFamily="18" charset="0"/>
                        <a:ea typeface="Graphik"/>
                        <a:cs typeface="Times New Roman" panose="02020603050405020304" pitchFamily="18" charset="0"/>
                      </a:rPr>
                      <m:t>𝐼𝐷𝐹</m:t>
                    </m:r>
                    <m:d>
                      <m:dPr>
                        <m:ctrlPr>
                          <a:rPr lang="en-IN" sz="2400" i="1">
                            <a:effectLst/>
                            <a:latin typeface="Cambria Math" panose="02040503050406030204" pitchFamily="18" charset="0"/>
                            <a:ea typeface="Graphik"/>
                            <a:cs typeface="Times New Roman" panose="02020603050405020304" pitchFamily="18" charset="0"/>
                          </a:rPr>
                        </m:ctrlPr>
                      </m:dPr>
                      <m:e>
                        <m:r>
                          <a:rPr lang="en-IN" sz="2400" i="1">
                            <a:effectLst/>
                            <a:latin typeface="Cambria Math" panose="02040503050406030204" pitchFamily="18" charset="0"/>
                            <a:ea typeface="Graphik"/>
                            <a:cs typeface="Times New Roman" panose="02020603050405020304" pitchFamily="18" charset="0"/>
                          </a:rPr>
                          <m:t>𝑡</m:t>
                        </m:r>
                      </m:e>
                    </m:d>
                    <m:r>
                      <a:rPr lang="en-IN" sz="2400" i="1">
                        <a:effectLst/>
                        <a:latin typeface="Cambria Math" panose="02040503050406030204" pitchFamily="18" charset="0"/>
                        <a:ea typeface="Graphik"/>
                        <a:cs typeface="Times New Roman" panose="02020603050405020304" pitchFamily="18" charset="0"/>
                      </a:rPr>
                      <m:t>= </m:t>
                    </m:r>
                    <m:r>
                      <a:rPr lang="en-IN" sz="2400" i="1">
                        <a:effectLst/>
                        <a:latin typeface="Cambria Math" panose="02040503050406030204" pitchFamily="18" charset="0"/>
                        <a:ea typeface="Graphik"/>
                        <a:cs typeface="Times New Roman" panose="02020603050405020304" pitchFamily="18" charset="0"/>
                      </a:rPr>
                      <m:t>𝑙𝑜𝑔</m:t>
                    </m:r>
                    <m:f>
                      <m:fPr>
                        <m:ctrlPr>
                          <a:rPr lang="en-IN" sz="2400" i="1">
                            <a:effectLst/>
                            <a:latin typeface="Cambria Math" panose="02040503050406030204" pitchFamily="18" charset="0"/>
                            <a:ea typeface="Graphik"/>
                            <a:cs typeface="Times New Roman" panose="02020603050405020304" pitchFamily="18" charset="0"/>
                          </a:rPr>
                        </m:ctrlPr>
                      </m:fPr>
                      <m:num>
                        <m:r>
                          <a:rPr lang="en-IN" sz="2400" i="1">
                            <a:effectLst/>
                            <a:latin typeface="Cambria Math" panose="02040503050406030204" pitchFamily="18" charset="0"/>
                            <a:ea typeface="Graphik"/>
                            <a:cs typeface="Times New Roman" panose="02020603050405020304" pitchFamily="18" charset="0"/>
                          </a:rPr>
                          <m:t>𝑁</m:t>
                        </m:r>
                      </m:num>
                      <m:den>
                        <m:r>
                          <a:rPr lang="en-IN" sz="2400" i="1">
                            <a:effectLst/>
                            <a:latin typeface="Cambria Math" panose="02040503050406030204" pitchFamily="18" charset="0"/>
                            <a:ea typeface="Graphik"/>
                            <a:cs typeface="Times New Roman" panose="02020603050405020304" pitchFamily="18" charset="0"/>
                          </a:rPr>
                          <m:t>1+</m:t>
                        </m:r>
                        <m:r>
                          <a:rPr lang="en-IN" sz="2400" i="1">
                            <a:effectLst/>
                            <a:latin typeface="Cambria Math" panose="02040503050406030204" pitchFamily="18" charset="0"/>
                            <a:ea typeface="Graphik"/>
                            <a:cs typeface="Times New Roman" panose="02020603050405020304" pitchFamily="18" charset="0"/>
                          </a:rPr>
                          <m:t>𝑑𝑓</m:t>
                        </m:r>
                      </m:den>
                    </m:f>
                  </m:oMath>
                </a14:m>
                <a:endParaRPr lang="en-IN" sz="2400" dirty="0">
                  <a:effectLst/>
                  <a:latin typeface="Times New Roman" panose="02020603050405020304" pitchFamily="18" charset="0"/>
                  <a:ea typeface="Graphik"/>
                  <a:cs typeface="Times New Roman" panose="02020603050405020304" pitchFamily="18" charset="0"/>
                </a:endParaRPr>
              </a:p>
              <a:p>
                <a:pPr marL="2286000" lvl="4">
                  <a:lnSpc>
                    <a:spcPct val="107000"/>
                  </a:lnSpc>
                  <a:spcAft>
                    <a:spcPts val="800"/>
                  </a:spcAft>
                </a:pPr>
                <a14:m>
                  <m:oMath xmlns:m="http://schemas.openxmlformats.org/officeDocument/2006/math">
                    <m:r>
                      <a:rPr lang="en-IN" sz="2400" i="1">
                        <a:effectLst/>
                        <a:latin typeface="Cambria Math" panose="02040503050406030204" pitchFamily="18" charset="0"/>
                        <a:ea typeface="Times New Roman" panose="02020603050405020304" pitchFamily="18" charset="0"/>
                        <a:cs typeface="Times New Roman" panose="02020603050405020304" pitchFamily="18" charset="0"/>
                      </a:rPr>
                      <m:t>𝑇𝐹</m:t>
                    </m:r>
                    <m:r>
                      <a:rPr lang="en-IN"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2400" i="1">
                        <a:effectLst/>
                        <a:latin typeface="Cambria Math" panose="02040503050406030204" pitchFamily="18" charset="0"/>
                        <a:ea typeface="Times New Roman" panose="02020603050405020304" pitchFamily="18" charset="0"/>
                        <a:cs typeface="Times New Roman" panose="02020603050405020304" pitchFamily="18" charset="0"/>
                      </a:rPr>
                      <m:t>𝐼𝐷𝐹</m:t>
                    </m:r>
                    <m:d>
                      <m:dPr>
                        <m:ctrlPr>
                          <a:rPr lang="en-IN" sz="24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sz="24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IN"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2400" i="1">
                            <a:effectLst/>
                            <a:latin typeface="Cambria Math" panose="02040503050406030204" pitchFamily="18" charset="0"/>
                            <a:ea typeface="Times New Roman" panose="02020603050405020304" pitchFamily="18" charset="0"/>
                            <a:cs typeface="Times New Roman" panose="02020603050405020304" pitchFamily="18" charset="0"/>
                          </a:rPr>
                          <m:t>𝑑</m:t>
                        </m:r>
                      </m:e>
                    </m:d>
                    <m:r>
                      <a:rPr lang="en-IN"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2400" i="1">
                        <a:effectLst/>
                        <a:latin typeface="Cambria Math" panose="02040503050406030204" pitchFamily="18" charset="0"/>
                        <a:ea typeface="Times New Roman" panose="02020603050405020304" pitchFamily="18" charset="0"/>
                        <a:cs typeface="Times New Roman" panose="02020603050405020304" pitchFamily="18" charset="0"/>
                      </a:rPr>
                      <m:t>𝑇𝐹</m:t>
                    </m:r>
                    <m:d>
                      <m:dPr>
                        <m:ctrlPr>
                          <a:rPr lang="en-IN" sz="24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sz="24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IN"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2400" i="1">
                            <a:effectLst/>
                            <a:latin typeface="Cambria Math" panose="02040503050406030204" pitchFamily="18" charset="0"/>
                            <a:ea typeface="Times New Roman" panose="02020603050405020304" pitchFamily="18" charset="0"/>
                            <a:cs typeface="Times New Roman" panose="02020603050405020304" pitchFamily="18" charset="0"/>
                          </a:rPr>
                          <m:t>𝑑</m:t>
                        </m:r>
                      </m:e>
                    </m:d>
                    <m:r>
                      <a:rPr lang="en-IN"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2400" i="1">
                        <a:effectLst/>
                        <a:latin typeface="Cambria Math" panose="02040503050406030204" pitchFamily="18" charset="0"/>
                        <a:ea typeface="Times New Roman" panose="02020603050405020304" pitchFamily="18" charset="0"/>
                        <a:cs typeface="Times New Roman" panose="02020603050405020304" pitchFamily="18" charset="0"/>
                      </a:rPr>
                      <m:t>𝐼𝐷𝐹</m:t>
                    </m:r>
                    <m:d>
                      <m:dPr>
                        <m:ctrlPr>
                          <a:rPr lang="en-IN" sz="24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sz="2400" i="1">
                            <a:effectLst/>
                            <a:latin typeface="Cambria Math" panose="02040503050406030204" pitchFamily="18" charset="0"/>
                            <a:ea typeface="Times New Roman" panose="02020603050405020304" pitchFamily="18" charset="0"/>
                            <a:cs typeface="Times New Roman" panose="02020603050405020304" pitchFamily="18" charset="0"/>
                          </a:rPr>
                          <m:t>𝑡</m:t>
                        </m:r>
                      </m:e>
                    </m:d>
                  </m:oMath>
                </a14:m>
                <a:endParaRPr lang="en-IN" sz="2400" dirty="0">
                  <a:effectLst/>
                  <a:latin typeface="Times New Roman" panose="02020603050405020304" pitchFamily="18" charset="0"/>
                  <a:ea typeface="Graphik"/>
                  <a:cs typeface="Times New Roman" panose="02020603050405020304" pitchFamily="18" charset="0"/>
                </a:endParaRPr>
              </a:p>
              <a:p>
                <a:pPr marL="0" lvl="0" indent="0">
                  <a:lnSpc>
                    <a:spcPct val="107000"/>
                  </a:lnSpc>
                  <a:buNone/>
                </a:pPr>
                <a:endParaRPr lang="en-IN" dirty="0">
                  <a:effectLst/>
                  <a:latin typeface="Times New Roman" panose="02020603050405020304" pitchFamily="18" charset="0"/>
                  <a:ea typeface="Graphik"/>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C6B6A86E-6223-931F-ECDB-D576232D8339}"/>
                  </a:ext>
                </a:extLst>
              </p:cNvPr>
              <p:cNvSpPr>
                <a:spLocks noGrp="1" noRot="1" noChangeAspect="1" noMove="1" noResize="1" noEditPoints="1" noAdjustHandles="1" noChangeArrowheads="1" noChangeShapeType="1" noTextEdit="1"/>
              </p:cNvSpPr>
              <p:nvPr>
                <p:ph idx="1"/>
              </p:nvPr>
            </p:nvSpPr>
            <p:spPr>
              <a:xfrm>
                <a:off x="838200" y="1929384"/>
                <a:ext cx="10515600" cy="4843556"/>
              </a:xfrm>
              <a:blipFill>
                <a:blip r:embed="rId2"/>
                <a:stretch>
                  <a:fillRect l="-1689" t="-2094"/>
                </a:stretch>
              </a:blipFill>
            </p:spPr>
            <p:txBody>
              <a:bodyPr/>
              <a:lstStyle/>
              <a:p>
                <a:r>
                  <a:rPr lang="en-US">
                    <a:noFill/>
                  </a:rPr>
                  <a:t> </a:t>
                </a:r>
              </a:p>
            </p:txBody>
          </p:sp>
        </mc:Fallback>
      </mc:AlternateContent>
    </p:spTree>
    <p:extLst>
      <p:ext uri="{BB962C8B-B14F-4D97-AF65-F5344CB8AC3E}">
        <p14:creationId xmlns:p14="http://schemas.microsoft.com/office/powerpoint/2010/main" val="908115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A1E65-BAA0-DBB7-B87C-2E40099DF5A3}"/>
              </a:ext>
            </a:extLst>
          </p:cNvPr>
          <p:cNvSpPr>
            <a:spLocks noGrp="1"/>
          </p:cNvSpPr>
          <p:nvPr>
            <p:ph type="title"/>
          </p:nvPr>
        </p:nvSpPr>
        <p:spPr>
          <a:xfrm>
            <a:off x="838200" y="365125"/>
            <a:ext cx="10515600" cy="1325563"/>
          </a:xfrm>
        </p:spPr>
        <p:txBody>
          <a:bodyPr>
            <a:normAutofit/>
          </a:bodyPr>
          <a:lstStyle/>
          <a:p>
            <a:r>
              <a:rPr lang="en-US" sz="5400">
                <a:latin typeface="Times New Roman" panose="02020603050405020304" pitchFamily="18" charset="0"/>
                <a:cs typeface="Times New Roman" panose="02020603050405020304" pitchFamily="18" charset="0"/>
              </a:rPr>
              <a:t>Exploratory Data Analysis - EDA</a:t>
            </a:r>
            <a:endParaRPr lang="en-US" sz="5400" dirty="0">
              <a:latin typeface="Times New Roman" panose="02020603050405020304" pitchFamily="18" charset="0"/>
              <a:cs typeface="Times New Roman" panose="02020603050405020304"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B6A86E-6223-931F-ECDB-D576232D8339}"/>
              </a:ext>
            </a:extLst>
          </p:cNvPr>
          <p:cNvSpPr>
            <a:spLocks noGrp="1"/>
          </p:cNvSpPr>
          <p:nvPr>
            <p:ph idx="1"/>
          </p:nvPr>
        </p:nvSpPr>
        <p:spPr>
          <a:xfrm>
            <a:off x="838200" y="1929384"/>
            <a:ext cx="10515600" cy="4843556"/>
          </a:xfrm>
        </p:spPr>
        <p:txBody>
          <a:bodyPr>
            <a:normAutofit/>
          </a:bodyPr>
          <a:lstStyle/>
          <a:p>
            <a:pPr marL="0" lvl="0" indent="0">
              <a:lnSpc>
                <a:spcPct val="107000"/>
              </a:lnSpc>
              <a:buNone/>
            </a:pPr>
            <a:r>
              <a:rPr lang="en-IN" sz="3300" dirty="0">
                <a:effectLst/>
                <a:latin typeface="Times New Roman" panose="02020603050405020304" pitchFamily="18" charset="0"/>
                <a:ea typeface="Graphik"/>
                <a:cs typeface="Times New Roman" panose="02020603050405020304" pitchFamily="18" charset="0"/>
              </a:rPr>
              <a:t>Feature Selection </a:t>
            </a:r>
          </a:p>
          <a:p>
            <a:pPr marL="342900" lvl="0" indent="-342900">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We’ve extracted and added many features to the dataset during the EDA phase many of which might not be very useful for our model, so we can discard them safely to reduce the noise and prevent overfitting. </a:t>
            </a:r>
          </a:p>
          <a:p>
            <a:pPr marL="342900" lvl="0" indent="-342900">
              <a:lnSpc>
                <a:spcPct val="107000"/>
              </a:lnSpc>
              <a:spcAft>
                <a:spcPts val="800"/>
              </a:spcAft>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Used some of </a:t>
            </a:r>
            <a:r>
              <a:rPr lang="en-IN" sz="2400" dirty="0" err="1">
                <a:effectLst/>
                <a:latin typeface="Times New Roman" panose="02020603050405020304" pitchFamily="18" charset="0"/>
                <a:ea typeface="Graphik"/>
                <a:cs typeface="Times New Roman" panose="02020603050405020304" pitchFamily="18" charset="0"/>
              </a:rPr>
              <a:t>sklearn’s</a:t>
            </a:r>
            <a:r>
              <a:rPr lang="en-IN" sz="2400" dirty="0">
                <a:effectLst/>
                <a:latin typeface="Times New Roman" panose="02020603050405020304" pitchFamily="18" charset="0"/>
                <a:ea typeface="Graphik"/>
                <a:cs typeface="Times New Roman" panose="02020603050405020304" pitchFamily="18" charset="0"/>
              </a:rPr>
              <a:t> feature selection techniques to delete some of the attributes. </a:t>
            </a:r>
          </a:p>
          <a:p>
            <a:pPr marL="2286000" lvl="4">
              <a:lnSpc>
                <a:spcPct val="107000"/>
              </a:lnSpc>
              <a:spcAft>
                <a:spcPts val="800"/>
              </a:spcAft>
            </a:pPr>
            <a:endParaRPr lang="en-IN" sz="2400" dirty="0">
              <a:effectLst/>
              <a:latin typeface="Times New Roman" panose="02020603050405020304" pitchFamily="18" charset="0"/>
              <a:ea typeface="Graphik"/>
              <a:cs typeface="Times New Roman" panose="02020603050405020304" pitchFamily="18" charset="0"/>
            </a:endParaRPr>
          </a:p>
          <a:p>
            <a:pPr marL="0" lvl="0" indent="0">
              <a:lnSpc>
                <a:spcPct val="107000"/>
              </a:lnSpc>
              <a:buNone/>
            </a:pPr>
            <a:endParaRPr lang="en-IN" dirty="0">
              <a:effectLst/>
              <a:latin typeface="Times New Roman" panose="02020603050405020304" pitchFamily="18" charset="0"/>
              <a:ea typeface="Graphik"/>
              <a:cs typeface="Times New Roman" panose="02020603050405020304" pitchFamily="18" charset="0"/>
            </a:endParaRPr>
          </a:p>
        </p:txBody>
      </p:sp>
    </p:spTree>
    <p:extLst>
      <p:ext uri="{BB962C8B-B14F-4D97-AF65-F5344CB8AC3E}">
        <p14:creationId xmlns:p14="http://schemas.microsoft.com/office/powerpoint/2010/main" val="4264893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A1E65-BAA0-DBB7-B87C-2E40099DF5A3}"/>
              </a:ext>
            </a:extLst>
          </p:cNvPr>
          <p:cNvSpPr>
            <a:spLocks noGrp="1"/>
          </p:cNvSpPr>
          <p:nvPr>
            <p:ph type="title"/>
          </p:nvPr>
        </p:nvSpPr>
        <p:spPr>
          <a:xfrm>
            <a:off x="838200" y="365125"/>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Training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B6A86E-6223-931F-ECDB-D576232D8339}"/>
              </a:ext>
            </a:extLst>
          </p:cNvPr>
          <p:cNvSpPr>
            <a:spLocks noGrp="1"/>
          </p:cNvSpPr>
          <p:nvPr>
            <p:ph idx="1"/>
          </p:nvPr>
        </p:nvSpPr>
        <p:spPr>
          <a:xfrm>
            <a:off x="838200" y="1929384"/>
            <a:ext cx="10515600" cy="4843556"/>
          </a:xfrm>
        </p:spPr>
        <p:txBody>
          <a:bodyPr>
            <a:normAutofit/>
          </a:bodyPr>
          <a:lstStyle/>
          <a:p>
            <a:pPr marL="0" lvl="0" indent="0">
              <a:lnSpc>
                <a:spcPct val="107000"/>
              </a:lnSpc>
              <a:buNone/>
            </a:pPr>
            <a:r>
              <a:rPr lang="en-IN" sz="3300" dirty="0">
                <a:effectLst/>
                <a:latin typeface="Times New Roman" panose="02020603050405020304" pitchFamily="18" charset="0"/>
                <a:ea typeface="Times New Roman" panose="02020603050405020304" pitchFamily="18" charset="0"/>
                <a:cs typeface="Times New Roman" panose="02020603050405020304" pitchFamily="18" charset="0"/>
              </a:rPr>
              <a:t>Train Test Split</a:t>
            </a:r>
            <a:r>
              <a:rPr lang="en-IN" sz="3300" dirty="0">
                <a:effectLst/>
                <a:latin typeface="Times New Roman" panose="02020603050405020304" pitchFamily="18" charset="0"/>
                <a:cs typeface="Times New Roman" panose="02020603050405020304" pitchFamily="18" charset="0"/>
              </a:rPr>
              <a:t> </a:t>
            </a:r>
            <a:endParaRPr lang="en-IN" sz="3300" dirty="0">
              <a:effectLst/>
              <a:latin typeface="Times New Roman" panose="02020603050405020304" pitchFamily="18" charset="0"/>
              <a:ea typeface="Graphik"/>
              <a:cs typeface="Times New Roman" panose="02020603050405020304" pitchFamily="18" charset="0"/>
            </a:endParaRPr>
          </a:p>
          <a:p>
            <a:pPr marL="342900" lvl="0" indent="-342900">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We need a validation set for tuning hyperparameters to improve the performance of our model. </a:t>
            </a:r>
          </a:p>
          <a:p>
            <a:pPr marL="342900" lvl="0" indent="-342900">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So, we’ve split our dataset in a 7:2:1 ratio for train and test and valid. </a:t>
            </a:r>
          </a:p>
          <a:p>
            <a:pPr marL="342900" lvl="0" indent="-342900">
              <a:lnSpc>
                <a:spcPct val="107000"/>
              </a:lnSpc>
              <a:spcAft>
                <a:spcPts val="800"/>
              </a:spcAft>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And we’ve split it using ‘stratify’ to make the split random, so the essence and balance of the dataset is preserved in both the subsets. </a:t>
            </a:r>
          </a:p>
          <a:p>
            <a:pPr marL="2286000" lvl="4">
              <a:lnSpc>
                <a:spcPct val="107000"/>
              </a:lnSpc>
              <a:spcAft>
                <a:spcPts val="800"/>
              </a:spcAft>
            </a:pPr>
            <a:endParaRPr lang="en-IN" sz="2400" dirty="0">
              <a:effectLst/>
              <a:latin typeface="Times New Roman" panose="02020603050405020304" pitchFamily="18" charset="0"/>
              <a:ea typeface="Graphik"/>
              <a:cs typeface="Times New Roman" panose="02020603050405020304" pitchFamily="18" charset="0"/>
            </a:endParaRPr>
          </a:p>
          <a:p>
            <a:pPr marL="0" lvl="0" indent="0">
              <a:lnSpc>
                <a:spcPct val="107000"/>
              </a:lnSpc>
              <a:buNone/>
            </a:pPr>
            <a:endParaRPr lang="en-IN" dirty="0">
              <a:effectLst/>
              <a:latin typeface="Times New Roman" panose="02020603050405020304" pitchFamily="18" charset="0"/>
              <a:ea typeface="Graphik"/>
              <a:cs typeface="Times New Roman" panose="02020603050405020304" pitchFamily="18" charset="0"/>
            </a:endParaRPr>
          </a:p>
        </p:txBody>
      </p:sp>
    </p:spTree>
    <p:extLst>
      <p:ext uri="{BB962C8B-B14F-4D97-AF65-F5344CB8AC3E}">
        <p14:creationId xmlns:p14="http://schemas.microsoft.com/office/powerpoint/2010/main" val="3835576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A1E65-BAA0-DBB7-B87C-2E40099DF5A3}"/>
              </a:ext>
            </a:extLst>
          </p:cNvPr>
          <p:cNvSpPr>
            <a:spLocks noGrp="1"/>
          </p:cNvSpPr>
          <p:nvPr>
            <p:ph type="title"/>
          </p:nvPr>
        </p:nvSpPr>
        <p:spPr>
          <a:xfrm>
            <a:off x="838200" y="365125"/>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Training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B6A86E-6223-931F-ECDB-D576232D8339}"/>
              </a:ext>
            </a:extLst>
          </p:cNvPr>
          <p:cNvSpPr>
            <a:spLocks noGrp="1"/>
          </p:cNvSpPr>
          <p:nvPr>
            <p:ph idx="1"/>
          </p:nvPr>
        </p:nvSpPr>
        <p:spPr>
          <a:xfrm>
            <a:off x="838200" y="1929384"/>
            <a:ext cx="10515600" cy="4843556"/>
          </a:xfrm>
        </p:spPr>
        <p:txBody>
          <a:bodyPr>
            <a:normAutofit fontScale="92500"/>
          </a:bodyPr>
          <a:lstStyle/>
          <a:p>
            <a:pPr marL="0" lvl="0" indent="0">
              <a:lnSpc>
                <a:spcPct val="107000"/>
              </a:lnSpc>
              <a:buNone/>
            </a:pPr>
            <a:r>
              <a:rPr lang="en-IN" sz="3600" dirty="0">
                <a:effectLst/>
                <a:latin typeface="Times New Roman" panose="02020603050405020304" pitchFamily="18" charset="0"/>
                <a:ea typeface="Times New Roman" panose="02020603050405020304" pitchFamily="18" charset="0"/>
                <a:cs typeface="Times New Roman" panose="02020603050405020304" pitchFamily="18" charset="0"/>
              </a:rPr>
              <a:t>Hyperparameter Tuning</a:t>
            </a:r>
            <a:r>
              <a:rPr lang="en-IN" sz="3600" dirty="0">
                <a:effectLst/>
                <a:latin typeface="Times New Roman" panose="02020603050405020304" pitchFamily="18" charset="0"/>
                <a:cs typeface="Times New Roman" panose="02020603050405020304" pitchFamily="18" charset="0"/>
              </a:rPr>
              <a:t> </a:t>
            </a:r>
            <a:endParaRPr lang="en-IN" sz="3600" dirty="0">
              <a:effectLst/>
              <a:latin typeface="Times New Roman" panose="02020603050405020304" pitchFamily="18" charset="0"/>
              <a:ea typeface="Graphik"/>
              <a:cs typeface="Times New Roman" panose="02020603050405020304" pitchFamily="18" charset="0"/>
            </a:endParaRPr>
          </a:p>
          <a:p>
            <a:pPr marL="342900" lvl="0" indent="-342900">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In machine learning, hyperparameter optimization or tuning is the problem of choosing a set of optimal hyperparameters for a learning algorithm. </a:t>
            </a:r>
          </a:p>
          <a:p>
            <a:pPr marL="342900" lvl="0" indent="-342900">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A hyperparameter is a parameter whose value is used to control the learning process. </a:t>
            </a:r>
          </a:p>
          <a:p>
            <a:pPr marL="342900" lvl="0" indent="-342900">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Hyperparameter tuning is an essential part of controlling the behaviour of a machine learning model. If we don’t correctly tune our hyperparameters, our estimated model parameters produce suboptimal results, as they don’t minimize the loss function.</a:t>
            </a:r>
          </a:p>
          <a:p>
            <a:pPr marL="342900" lvl="0" indent="-342900">
              <a:lnSpc>
                <a:spcPct val="107000"/>
              </a:lnSpc>
              <a:spcAft>
                <a:spcPts val="800"/>
              </a:spcAft>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Here there is an example of graph plot between the log-loss and various values of hyperparameter used. We will choose the best hyperparameter which minimises the loss. </a:t>
            </a:r>
          </a:p>
          <a:p>
            <a:pPr marL="2286000" lvl="4">
              <a:lnSpc>
                <a:spcPct val="107000"/>
              </a:lnSpc>
              <a:spcAft>
                <a:spcPts val="800"/>
              </a:spcAft>
            </a:pPr>
            <a:endParaRPr lang="en-IN" sz="2400" dirty="0">
              <a:effectLst/>
              <a:latin typeface="Times New Roman" panose="02020603050405020304" pitchFamily="18" charset="0"/>
              <a:ea typeface="Graphik"/>
              <a:cs typeface="Times New Roman" panose="02020603050405020304" pitchFamily="18" charset="0"/>
            </a:endParaRPr>
          </a:p>
          <a:p>
            <a:pPr marL="0" lvl="0" indent="0">
              <a:lnSpc>
                <a:spcPct val="107000"/>
              </a:lnSpc>
              <a:buNone/>
            </a:pPr>
            <a:endParaRPr lang="en-IN" dirty="0">
              <a:effectLst/>
              <a:latin typeface="Times New Roman" panose="02020603050405020304" pitchFamily="18" charset="0"/>
              <a:ea typeface="Graphik"/>
              <a:cs typeface="Times New Roman" panose="02020603050405020304" pitchFamily="18" charset="0"/>
            </a:endParaRPr>
          </a:p>
        </p:txBody>
      </p:sp>
    </p:spTree>
    <p:extLst>
      <p:ext uri="{BB962C8B-B14F-4D97-AF65-F5344CB8AC3E}">
        <p14:creationId xmlns:p14="http://schemas.microsoft.com/office/powerpoint/2010/main" val="4085449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C9A3F09-D33B-99ED-F621-AF8AF2E2D7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27765" y="383510"/>
            <a:ext cx="9136470" cy="6090980"/>
          </a:xfrm>
          <a:prstGeom prst="rect">
            <a:avLst/>
          </a:prstGeom>
        </p:spPr>
      </p:pic>
    </p:spTree>
    <p:extLst>
      <p:ext uri="{BB962C8B-B14F-4D97-AF65-F5344CB8AC3E}">
        <p14:creationId xmlns:p14="http://schemas.microsoft.com/office/powerpoint/2010/main" val="1968932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C8C438-978C-8F2B-C9D9-6D0D3BD97CF0}"/>
              </a:ext>
            </a:extLst>
          </p:cNvPr>
          <p:cNvSpPr>
            <a:spLocks noGrp="1"/>
          </p:cNvSpPr>
          <p:nvPr>
            <p:ph type="title"/>
          </p:nvPr>
        </p:nvSpPr>
        <p:spPr>
          <a:xfrm>
            <a:off x="838200" y="365125"/>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Introduction</a:t>
            </a:r>
          </a:p>
        </p:txBody>
      </p:sp>
      <p:sp>
        <p:nvSpPr>
          <p:cNvPr id="2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A20713-137A-9290-5E69-1EDA62103BB2}"/>
              </a:ext>
            </a:extLst>
          </p:cNvPr>
          <p:cNvSpPr>
            <a:spLocks noGrp="1"/>
          </p:cNvSpPr>
          <p:nvPr>
            <p:ph idx="1"/>
          </p:nvPr>
        </p:nvSpPr>
        <p:spPr>
          <a:xfrm>
            <a:off x="838200" y="2055813"/>
            <a:ext cx="10515600" cy="4251960"/>
          </a:xfrm>
        </p:spPr>
        <p:txBody>
          <a:bodyPr>
            <a:normAutofit/>
          </a:bodyPr>
          <a:lstStyle/>
          <a:p>
            <a:pPr>
              <a:buFont typeface="Wingdings" pitchFamily="2" charset="2"/>
              <a:buChar char="§"/>
            </a:pPr>
            <a:r>
              <a:rPr lang="en-IN" sz="2200" dirty="0">
                <a:effectLst/>
                <a:latin typeface="Times New Roman" panose="02020603050405020304" pitchFamily="18" charset="0"/>
                <a:ea typeface="Times New Roman" panose="02020603050405020304" pitchFamily="18" charset="0"/>
              </a:rPr>
              <a:t>Quora is an online platform to ask questions and connect with people who con-tribute unique insights and quality answers. </a:t>
            </a:r>
          </a:p>
          <a:p>
            <a:pPr>
              <a:buFont typeface="Wingdings" pitchFamily="2" charset="2"/>
              <a:buChar char="§"/>
            </a:pPr>
            <a:r>
              <a:rPr lang="en-IN" sz="2200" dirty="0">
                <a:latin typeface="Times New Roman" panose="02020603050405020304" pitchFamily="18" charset="0"/>
              </a:rPr>
              <a:t>Given the popularity of online forums from the dawn of the internet, Quora was bound to succeed. </a:t>
            </a:r>
          </a:p>
          <a:p>
            <a:pPr>
              <a:buFont typeface="Wingdings" pitchFamily="2" charset="2"/>
              <a:buChar char="§"/>
            </a:pPr>
            <a:r>
              <a:rPr lang="en-IN" sz="2200" dirty="0">
                <a:latin typeface="Times New Roman" panose="02020603050405020304" pitchFamily="18" charset="0"/>
              </a:rPr>
              <a:t>The scale of Quora’s success can be inferred from it’s traffic of 100s of millions of users a day. </a:t>
            </a:r>
          </a:p>
          <a:p>
            <a:pPr>
              <a:buFont typeface="Wingdings" pitchFamily="2" charset="2"/>
              <a:buChar char="§"/>
            </a:pPr>
            <a:r>
              <a:rPr lang="en-IN" sz="2200" dirty="0">
                <a:latin typeface="Times New Roman" panose="02020603050405020304" pitchFamily="18" charset="0"/>
              </a:rPr>
              <a:t>Given the size of community, there are bound to be some duplicate or semantically same questions asked by different parties at one point or another which is simply a waste of resources for both the active seekers and writers. </a:t>
            </a:r>
          </a:p>
          <a:p>
            <a:pPr>
              <a:buFont typeface="Wingdings" pitchFamily="2" charset="2"/>
              <a:buChar char="§"/>
            </a:pPr>
            <a:r>
              <a:rPr lang="en-IN" sz="2200" dirty="0">
                <a:latin typeface="Times New Roman" panose="02020603050405020304" pitchFamily="18" charset="0"/>
              </a:rPr>
              <a:t>So it is better to have canonical questions for everyone’s convenience. </a:t>
            </a:r>
          </a:p>
          <a:p>
            <a:endParaRPr lang="en-US" sz="2200" dirty="0"/>
          </a:p>
        </p:txBody>
      </p:sp>
    </p:spTree>
    <p:extLst>
      <p:ext uri="{BB962C8B-B14F-4D97-AF65-F5344CB8AC3E}">
        <p14:creationId xmlns:p14="http://schemas.microsoft.com/office/powerpoint/2010/main" val="2455362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A1E65-BAA0-DBB7-B87C-2E40099DF5A3}"/>
              </a:ext>
            </a:extLst>
          </p:cNvPr>
          <p:cNvSpPr>
            <a:spLocks noGrp="1"/>
          </p:cNvSpPr>
          <p:nvPr>
            <p:ph type="title"/>
          </p:nvPr>
        </p:nvSpPr>
        <p:spPr>
          <a:xfrm>
            <a:off x="838200" y="365125"/>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Training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B6A86E-6223-931F-ECDB-D576232D8339}"/>
              </a:ext>
            </a:extLst>
          </p:cNvPr>
          <p:cNvSpPr>
            <a:spLocks noGrp="1"/>
          </p:cNvSpPr>
          <p:nvPr>
            <p:ph idx="1"/>
          </p:nvPr>
        </p:nvSpPr>
        <p:spPr>
          <a:xfrm>
            <a:off x="838200" y="1929384"/>
            <a:ext cx="10515600" cy="4843556"/>
          </a:xfrm>
        </p:spPr>
        <p:txBody>
          <a:bodyPr>
            <a:normAutofit fontScale="92500" lnSpcReduction="10000"/>
          </a:bodyPr>
          <a:lstStyle/>
          <a:p>
            <a:pPr marL="0" indent="0">
              <a:lnSpc>
                <a:spcPct val="107000"/>
              </a:lnSpc>
              <a:buNone/>
            </a:pPr>
            <a:r>
              <a:rPr lang="en-IN" sz="3600" dirty="0">
                <a:effectLst/>
                <a:latin typeface="Times New Roman" panose="02020603050405020304" pitchFamily="18" charset="0"/>
                <a:ea typeface="Graphik"/>
                <a:cs typeface="Times New Roman" panose="02020603050405020304" pitchFamily="18" charset="0"/>
              </a:rPr>
              <a:t>Evaluation Metrics</a:t>
            </a:r>
          </a:p>
          <a:p>
            <a:pPr>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Log Loss :</a:t>
            </a:r>
          </a:p>
          <a:p>
            <a:pPr lvl="1">
              <a:lnSpc>
                <a:spcPct val="107000"/>
              </a:lnSpc>
              <a:buFont typeface="Wingdings" pitchFamily="2" charset="2"/>
              <a:buChar char="§"/>
            </a:pPr>
            <a:r>
              <a:rPr lang="en-IN" dirty="0">
                <a:effectLst/>
                <a:latin typeface="Times New Roman" panose="02020603050405020304" pitchFamily="18" charset="0"/>
                <a:ea typeface="Graphik"/>
                <a:cs typeface="Times New Roman" panose="02020603050405020304" pitchFamily="18" charset="0"/>
              </a:rPr>
              <a:t>Log-loss is indicative of how close the prediction probability is to the corresponding actual/true value (0 or 1 in case of binary classification). </a:t>
            </a:r>
          </a:p>
          <a:p>
            <a:pPr lvl="1">
              <a:lnSpc>
                <a:spcPct val="107000"/>
              </a:lnSpc>
              <a:buFont typeface="Wingdings" pitchFamily="2" charset="2"/>
              <a:buChar char="§"/>
            </a:pPr>
            <a:r>
              <a:rPr lang="en-IN" dirty="0">
                <a:effectLst/>
                <a:latin typeface="Times New Roman" panose="02020603050405020304" pitchFamily="18" charset="0"/>
                <a:ea typeface="Graphik"/>
                <a:cs typeface="Times New Roman" panose="02020603050405020304" pitchFamily="18" charset="0"/>
              </a:rPr>
              <a:t>The more the predicted probability diverges from the actual value, the higher is the log-loss value. </a:t>
            </a:r>
          </a:p>
          <a:p>
            <a:pPr>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Confusion Matrix :</a:t>
            </a:r>
          </a:p>
          <a:p>
            <a:pPr lvl="1">
              <a:lnSpc>
                <a:spcPct val="107000"/>
              </a:lnSpc>
              <a:buFont typeface="Wingdings" pitchFamily="2" charset="2"/>
              <a:buChar char="§"/>
            </a:pPr>
            <a:r>
              <a:rPr lang="en-IN" dirty="0">
                <a:effectLst/>
                <a:latin typeface="Times New Roman" panose="02020603050405020304" pitchFamily="18" charset="0"/>
                <a:ea typeface="Graphik"/>
                <a:cs typeface="Times New Roman" panose="02020603050405020304" pitchFamily="18" charset="0"/>
              </a:rPr>
              <a:t>An </a:t>
            </a:r>
            <a:r>
              <a:rPr lang="en-IN" dirty="0" err="1">
                <a:effectLst/>
                <a:latin typeface="Times New Roman" panose="02020603050405020304" pitchFamily="18" charset="0"/>
                <a:ea typeface="Graphik"/>
                <a:cs typeface="Times New Roman" panose="02020603050405020304" pitchFamily="18" charset="0"/>
              </a:rPr>
              <a:t>NxN</a:t>
            </a:r>
            <a:r>
              <a:rPr lang="en-IN" dirty="0">
                <a:effectLst/>
                <a:latin typeface="Times New Roman" panose="02020603050405020304" pitchFamily="18" charset="0"/>
                <a:ea typeface="Graphik"/>
                <a:cs typeface="Times New Roman" panose="02020603050405020304" pitchFamily="18" charset="0"/>
              </a:rPr>
              <a:t> table that aggregates a classification model’s correct and incorrect guesses. </a:t>
            </a:r>
          </a:p>
          <a:p>
            <a:pPr lvl="1">
              <a:lnSpc>
                <a:spcPct val="107000"/>
              </a:lnSpc>
              <a:buFont typeface="Wingdings" pitchFamily="2" charset="2"/>
              <a:buChar char="§"/>
            </a:pPr>
            <a:r>
              <a:rPr lang="en-IN" dirty="0">
                <a:effectLst/>
                <a:latin typeface="Times New Roman" panose="02020603050405020304" pitchFamily="18" charset="0"/>
                <a:ea typeface="Graphik"/>
                <a:cs typeface="Times New Roman" panose="02020603050405020304" pitchFamily="18" charset="0"/>
              </a:rPr>
              <a:t>One axis of a confusion matrix is the label that the model predicted, and the other axis is the ground truth. N represents the number of classes. </a:t>
            </a:r>
          </a:p>
          <a:p>
            <a:pPr lvl="1">
              <a:lnSpc>
                <a:spcPct val="107000"/>
              </a:lnSpc>
              <a:spcAft>
                <a:spcPts val="800"/>
              </a:spcAft>
              <a:buFont typeface="Wingdings" pitchFamily="2" charset="2"/>
              <a:buChar char="§"/>
            </a:pPr>
            <a:r>
              <a:rPr lang="en-IN" dirty="0">
                <a:effectLst/>
                <a:latin typeface="Times New Roman" panose="02020603050405020304" pitchFamily="18" charset="0"/>
                <a:ea typeface="Graphik"/>
                <a:cs typeface="Times New Roman" panose="02020603050405020304" pitchFamily="18" charset="0"/>
              </a:rPr>
              <a:t>For example, here is a sample confusion matrix for a binary classification model. </a:t>
            </a:r>
          </a:p>
          <a:p>
            <a:pPr marL="2286000" lvl="4">
              <a:lnSpc>
                <a:spcPct val="107000"/>
              </a:lnSpc>
              <a:spcAft>
                <a:spcPts val="800"/>
              </a:spcAft>
            </a:pPr>
            <a:endParaRPr lang="en-IN" sz="2400" dirty="0">
              <a:effectLst/>
              <a:latin typeface="Times New Roman" panose="02020603050405020304" pitchFamily="18" charset="0"/>
              <a:ea typeface="Graphik"/>
              <a:cs typeface="Times New Roman" panose="02020603050405020304" pitchFamily="18" charset="0"/>
            </a:endParaRPr>
          </a:p>
          <a:p>
            <a:pPr marL="0" lvl="0" indent="0">
              <a:lnSpc>
                <a:spcPct val="107000"/>
              </a:lnSpc>
              <a:buNone/>
            </a:pPr>
            <a:endParaRPr lang="en-IN" dirty="0">
              <a:effectLst/>
              <a:latin typeface="Times New Roman" panose="02020603050405020304" pitchFamily="18" charset="0"/>
              <a:ea typeface="Graphik"/>
              <a:cs typeface="Times New Roman" panose="02020603050405020304" pitchFamily="18" charset="0"/>
            </a:endParaRPr>
          </a:p>
        </p:txBody>
      </p:sp>
    </p:spTree>
    <p:extLst>
      <p:ext uri="{BB962C8B-B14F-4D97-AF65-F5344CB8AC3E}">
        <p14:creationId xmlns:p14="http://schemas.microsoft.com/office/powerpoint/2010/main" val="1212805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02962E-2AC3-B099-3DFA-385EEA77BD3C}"/>
              </a:ext>
            </a:extLst>
          </p:cNvPr>
          <p:cNvPicPr>
            <a:picLocks noChangeAspect="1"/>
          </p:cNvPicPr>
          <p:nvPr/>
        </p:nvPicPr>
        <p:blipFill>
          <a:blip r:embed="rId2"/>
          <a:stretch>
            <a:fillRect/>
          </a:stretch>
        </p:blipFill>
        <p:spPr>
          <a:xfrm>
            <a:off x="883835" y="2199307"/>
            <a:ext cx="10424329" cy="2459385"/>
          </a:xfrm>
          <a:prstGeom prst="rect">
            <a:avLst/>
          </a:prstGeom>
        </p:spPr>
      </p:pic>
    </p:spTree>
    <p:extLst>
      <p:ext uri="{BB962C8B-B14F-4D97-AF65-F5344CB8AC3E}">
        <p14:creationId xmlns:p14="http://schemas.microsoft.com/office/powerpoint/2010/main" val="3048733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A1E65-BAA0-DBB7-B87C-2E40099DF5A3}"/>
              </a:ext>
            </a:extLst>
          </p:cNvPr>
          <p:cNvSpPr>
            <a:spLocks noGrp="1"/>
          </p:cNvSpPr>
          <p:nvPr>
            <p:ph type="title"/>
          </p:nvPr>
        </p:nvSpPr>
        <p:spPr>
          <a:xfrm>
            <a:off x="838200" y="365125"/>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Training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B6A86E-6223-931F-ECDB-D576232D8339}"/>
              </a:ext>
            </a:extLst>
          </p:cNvPr>
          <p:cNvSpPr>
            <a:spLocks noGrp="1"/>
          </p:cNvSpPr>
          <p:nvPr>
            <p:ph idx="1"/>
          </p:nvPr>
        </p:nvSpPr>
        <p:spPr>
          <a:xfrm>
            <a:off x="838200" y="1929384"/>
            <a:ext cx="10515600" cy="4843556"/>
          </a:xfrm>
        </p:spPr>
        <p:txBody>
          <a:bodyPr>
            <a:normAutofit/>
          </a:bodyPr>
          <a:lstStyle/>
          <a:p>
            <a:pPr marL="0" lvl="0" indent="0">
              <a:lnSpc>
                <a:spcPct val="107000"/>
              </a:lnSpc>
              <a:spcAft>
                <a:spcPts val="800"/>
              </a:spcAft>
              <a:buNone/>
            </a:pPr>
            <a:r>
              <a:rPr lang="en-IN" sz="3300" dirty="0">
                <a:effectLst/>
                <a:latin typeface="Times New Roman" panose="02020603050405020304" pitchFamily="18" charset="0"/>
                <a:ea typeface="Graphik"/>
                <a:cs typeface="Times New Roman" panose="02020603050405020304" pitchFamily="18" charset="0"/>
              </a:rPr>
              <a:t>Training a random model</a:t>
            </a:r>
          </a:p>
          <a:p>
            <a:pPr marL="342900" lvl="0" indent="-342900">
              <a:lnSpc>
                <a:spcPct val="107000"/>
              </a:lnSpc>
              <a:spcAft>
                <a:spcPts val="800"/>
              </a:spcAft>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Used a random guesser to get a better understanding of log loss and confusion matrix behaviour for our dataset. </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400" b="1" dirty="0">
                <a:solidFill>
                  <a:srgbClr val="1E1E1E"/>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22860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400" b="1" dirty="0">
                <a:solidFill>
                  <a:srgbClr val="1E1E1E"/>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2400" b="1" dirty="0">
                <a:solidFill>
                  <a:srgbClr val="1E1E1E"/>
                </a:solidFill>
                <a:effectLst/>
                <a:latin typeface="Times New Roman" panose="02020603050405020304" pitchFamily="18" charset="0"/>
                <a:ea typeface="Times New Roman" panose="02020603050405020304" pitchFamily="18" charset="0"/>
                <a:cs typeface="Times New Roman" panose="02020603050405020304" pitchFamily="18" charset="0"/>
              </a:rPr>
              <a:t>Log loss on Test Data using Random Model </a:t>
            </a:r>
            <a:r>
              <a:rPr lang="en-IN" sz="2400" b="1" dirty="0">
                <a:solidFill>
                  <a:srgbClr val="1E1E1E"/>
                </a:solidFill>
                <a:effectLst/>
                <a:latin typeface="Times New Roman" panose="02020603050405020304" pitchFamily="18" charset="0"/>
                <a:ea typeface="Times New Roman" panose="02020603050405020304" pitchFamily="18" charset="0"/>
              </a:rPr>
              <a:t>0.8853319606206358</a:t>
            </a:r>
            <a:endParaRPr lang="en-IN" sz="2400" dirty="0">
              <a:effectLst/>
              <a:latin typeface="Times New Roman" panose="02020603050405020304" pitchFamily="18" charset="0"/>
              <a:ea typeface="Times New Roman" panose="02020603050405020304" pitchFamily="18" charset="0"/>
            </a:endParaRPr>
          </a:p>
          <a:p>
            <a:pPr marL="2286000" lvl="4">
              <a:lnSpc>
                <a:spcPct val="107000"/>
              </a:lnSpc>
              <a:spcAft>
                <a:spcPts val="800"/>
              </a:spcAft>
            </a:pPr>
            <a:endParaRPr lang="en-IN" sz="2400" dirty="0">
              <a:effectLst/>
              <a:latin typeface="Times New Roman" panose="02020603050405020304" pitchFamily="18" charset="0"/>
              <a:ea typeface="Graphik"/>
              <a:cs typeface="Times New Roman" panose="02020603050405020304" pitchFamily="18" charset="0"/>
            </a:endParaRPr>
          </a:p>
          <a:p>
            <a:pPr marL="0" lvl="0" indent="0">
              <a:lnSpc>
                <a:spcPct val="107000"/>
              </a:lnSpc>
              <a:buNone/>
            </a:pPr>
            <a:endParaRPr lang="en-IN" dirty="0">
              <a:effectLst/>
              <a:latin typeface="Times New Roman" panose="02020603050405020304" pitchFamily="18" charset="0"/>
              <a:ea typeface="Graphik"/>
              <a:cs typeface="Times New Roman" panose="02020603050405020304" pitchFamily="18" charset="0"/>
            </a:endParaRPr>
          </a:p>
        </p:txBody>
      </p:sp>
    </p:spTree>
    <p:extLst>
      <p:ext uri="{BB962C8B-B14F-4D97-AF65-F5344CB8AC3E}">
        <p14:creationId xmlns:p14="http://schemas.microsoft.com/office/powerpoint/2010/main" val="1133894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C5BBE2B-4E06-3541-F130-76D55B31D1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5500" y="0"/>
            <a:ext cx="7772400" cy="6662057"/>
          </a:xfrm>
          <a:prstGeom prst="rect">
            <a:avLst/>
          </a:prstGeom>
        </p:spPr>
      </p:pic>
    </p:spTree>
    <p:extLst>
      <p:ext uri="{BB962C8B-B14F-4D97-AF65-F5344CB8AC3E}">
        <p14:creationId xmlns:p14="http://schemas.microsoft.com/office/powerpoint/2010/main" val="1401337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A1E65-BAA0-DBB7-B87C-2E40099DF5A3}"/>
              </a:ext>
            </a:extLst>
          </p:cNvPr>
          <p:cNvSpPr>
            <a:spLocks noGrp="1"/>
          </p:cNvSpPr>
          <p:nvPr>
            <p:ph type="title"/>
          </p:nvPr>
        </p:nvSpPr>
        <p:spPr>
          <a:xfrm>
            <a:off x="838200" y="365125"/>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Training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B6A86E-6223-931F-ECDB-D576232D8339}"/>
              </a:ext>
            </a:extLst>
          </p:cNvPr>
          <p:cNvSpPr>
            <a:spLocks noGrp="1"/>
          </p:cNvSpPr>
          <p:nvPr>
            <p:ph idx="1"/>
          </p:nvPr>
        </p:nvSpPr>
        <p:spPr>
          <a:xfrm>
            <a:off x="838200" y="1929384"/>
            <a:ext cx="10515600" cy="4843556"/>
          </a:xfrm>
        </p:spPr>
        <p:txBody>
          <a:bodyPr>
            <a:normAutofit fontScale="77500" lnSpcReduction="20000"/>
          </a:bodyPr>
          <a:lstStyle/>
          <a:p>
            <a:pPr marL="0" lvl="0" indent="0">
              <a:lnSpc>
                <a:spcPct val="107000"/>
              </a:lnSpc>
              <a:spcAft>
                <a:spcPts val="800"/>
              </a:spcAft>
              <a:buNone/>
            </a:pPr>
            <a:r>
              <a:rPr lang="en-IN" sz="3300" dirty="0">
                <a:latin typeface="Times New Roman" panose="02020603050405020304" pitchFamily="18" charset="0"/>
                <a:ea typeface="Graphik"/>
                <a:cs typeface="Times New Roman" panose="02020603050405020304" pitchFamily="18" charset="0"/>
              </a:rPr>
              <a:t>Logistic Regression</a:t>
            </a:r>
            <a:endParaRPr lang="en-IN" sz="3300" dirty="0">
              <a:effectLst/>
              <a:latin typeface="Times New Roman" panose="02020603050405020304" pitchFamily="18" charset="0"/>
              <a:ea typeface="Graphik"/>
              <a:cs typeface="Times New Roman" panose="02020603050405020304" pitchFamily="18" charset="0"/>
            </a:endParaRPr>
          </a:p>
          <a:p>
            <a:pPr>
              <a:lnSpc>
                <a:spcPct val="107000"/>
              </a:lnSpc>
              <a:buFont typeface="Wingdings" pitchFamily="2" charset="2"/>
              <a:buChar char="§"/>
            </a:pPr>
            <a:r>
              <a:rPr lang="en-IN" sz="2200" dirty="0">
                <a:effectLst/>
                <a:latin typeface="Times New Roman" panose="02020603050405020304" pitchFamily="18" charset="0"/>
                <a:ea typeface="Graphik"/>
                <a:cs typeface="Times New Roman" panose="02020603050405020304" pitchFamily="18" charset="0"/>
              </a:rPr>
              <a:t>Logistic Regression models the probability of an outcome given input. </a:t>
            </a:r>
            <a:endParaRPr lang="en-IN" sz="2200" dirty="0">
              <a:effectLst/>
              <a:latin typeface="Graphik"/>
              <a:ea typeface="Graphik"/>
              <a:cs typeface="Times New Roman" panose="02020603050405020304" pitchFamily="18" charset="0"/>
            </a:endParaRPr>
          </a:p>
          <a:p>
            <a:pPr>
              <a:lnSpc>
                <a:spcPct val="107000"/>
              </a:lnSpc>
              <a:buFont typeface="Wingdings" pitchFamily="2" charset="2"/>
              <a:buChar char="§"/>
            </a:pPr>
            <a:r>
              <a:rPr lang="en-IN" sz="2200" dirty="0">
                <a:effectLst/>
                <a:latin typeface="Times New Roman" panose="02020603050405020304" pitchFamily="18" charset="0"/>
                <a:ea typeface="Graphik"/>
                <a:cs typeface="Times New Roman" panose="02020603050405020304" pitchFamily="18" charset="0"/>
              </a:rPr>
              <a:t>It is generally used for binary classification. </a:t>
            </a:r>
            <a:endParaRPr lang="en-IN" sz="2200" dirty="0">
              <a:effectLst/>
              <a:latin typeface="Graphik"/>
              <a:ea typeface="Graphik"/>
              <a:cs typeface="Times New Roman" panose="02020603050405020304" pitchFamily="18" charset="0"/>
            </a:endParaRPr>
          </a:p>
          <a:p>
            <a:pPr>
              <a:lnSpc>
                <a:spcPct val="107000"/>
              </a:lnSpc>
              <a:buFont typeface="Wingdings" pitchFamily="2" charset="2"/>
              <a:buChar char="§"/>
            </a:pPr>
            <a:r>
              <a:rPr lang="en-IN" sz="2200" dirty="0">
                <a:effectLst/>
                <a:latin typeface="Times New Roman" panose="02020603050405020304" pitchFamily="18" charset="0"/>
                <a:ea typeface="Graphik"/>
                <a:cs typeface="Times New Roman" panose="02020603050405020304" pitchFamily="18" charset="0"/>
              </a:rPr>
              <a:t>In this model we use sigmoid function to define conditional probability. </a:t>
            </a:r>
            <a:endParaRPr lang="en-IN" sz="2200" dirty="0">
              <a:effectLst/>
              <a:latin typeface="Graphik"/>
              <a:ea typeface="Graphik"/>
              <a:cs typeface="Times New Roman" panose="02020603050405020304" pitchFamily="18" charset="0"/>
            </a:endParaRPr>
          </a:p>
          <a:p>
            <a:pPr>
              <a:lnSpc>
                <a:spcPct val="107000"/>
              </a:lnSpc>
              <a:buFont typeface="Wingdings" pitchFamily="2" charset="2"/>
              <a:buChar char="§"/>
            </a:pPr>
            <a:r>
              <a:rPr lang="en-IN" sz="2200" dirty="0">
                <a:effectLst/>
                <a:latin typeface="Times New Roman" panose="02020603050405020304" pitchFamily="18" charset="0"/>
                <a:ea typeface="Graphik"/>
                <a:cs typeface="Times New Roman" panose="02020603050405020304" pitchFamily="18" charset="0"/>
              </a:rPr>
              <a:t>Now firstly we need to find optimal line which gives a sigmoid function which indeed fits the train data and also performs well over training data.</a:t>
            </a:r>
            <a:endParaRPr lang="en-IN" sz="2200" dirty="0">
              <a:effectLst/>
              <a:latin typeface="Graphik"/>
              <a:ea typeface="Graphik"/>
              <a:cs typeface="Times New Roman" panose="02020603050405020304" pitchFamily="18" charset="0"/>
            </a:endParaRPr>
          </a:p>
          <a:p>
            <a:pPr>
              <a:lnSpc>
                <a:spcPct val="107000"/>
              </a:lnSpc>
              <a:buFont typeface="Wingdings" pitchFamily="2" charset="2"/>
              <a:buChar char="§"/>
            </a:pPr>
            <a:r>
              <a:rPr lang="en-IN" sz="2200" dirty="0">
                <a:effectLst/>
                <a:latin typeface="Times New Roman" panose="02020603050405020304" pitchFamily="18" charset="0"/>
                <a:ea typeface="Graphik"/>
                <a:cs typeface="Times New Roman" panose="02020603050405020304" pitchFamily="18" charset="0"/>
              </a:rPr>
              <a:t>So we need to determine optimal weights (</a:t>
            </a:r>
            <a:r>
              <a:rPr lang="en-IN" sz="2200" dirty="0" err="1">
                <a:effectLst/>
                <a:latin typeface="Times New Roman" panose="02020603050405020304" pitchFamily="18" charset="0"/>
                <a:ea typeface="Graphik"/>
                <a:cs typeface="Times New Roman" panose="02020603050405020304" pitchFamily="18" charset="0"/>
              </a:rPr>
              <a:t>w</a:t>
            </a:r>
            <a:r>
              <a:rPr lang="en-IN" sz="2200" baseline="30000" dirty="0" err="1">
                <a:effectLst/>
                <a:latin typeface="Times New Roman" panose="02020603050405020304" pitchFamily="18" charset="0"/>
                <a:ea typeface="Graphik"/>
                <a:cs typeface="Times New Roman" panose="02020603050405020304" pitchFamily="18" charset="0"/>
              </a:rPr>
              <a:t>T</a:t>
            </a:r>
            <a:r>
              <a:rPr lang="en-IN" sz="2200" dirty="0">
                <a:effectLst/>
                <a:latin typeface="Times New Roman" panose="02020603050405020304" pitchFamily="18" charset="0"/>
                <a:ea typeface="Graphik"/>
                <a:cs typeface="Times New Roman" panose="02020603050405020304" pitchFamily="18" charset="0"/>
              </a:rPr>
              <a:t>) which minimises log loss, for that we use stochastic gradient descent. In stochastic gradient we start from random value of weights and then move towards the optimal weights step by step. </a:t>
            </a:r>
            <a:endParaRPr lang="en-IN" sz="2200" dirty="0">
              <a:effectLst/>
              <a:latin typeface="Graphik"/>
              <a:ea typeface="Graphik"/>
              <a:cs typeface="Times New Roman" panose="02020603050405020304" pitchFamily="18" charset="0"/>
            </a:endParaRPr>
          </a:p>
          <a:p>
            <a:pPr>
              <a:lnSpc>
                <a:spcPct val="107000"/>
              </a:lnSpc>
              <a:buFont typeface="Wingdings" pitchFamily="2" charset="2"/>
              <a:buChar char="§"/>
            </a:pPr>
            <a:r>
              <a:rPr lang="en-IN" sz="2200" dirty="0">
                <a:effectLst/>
                <a:latin typeface="Times New Roman" panose="02020603050405020304" pitchFamily="18" charset="0"/>
                <a:ea typeface="Graphik"/>
                <a:cs typeface="Times New Roman" panose="02020603050405020304" pitchFamily="18" charset="0"/>
              </a:rPr>
              <a:t>Each step size might be different. If we are closing towards optimal weights then step size decreases or if we are far away step size would be more. </a:t>
            </a:r>
            <a:endParaRPr lang="en-IN" sz="2200" dirty="0">
              <a:effectLst/>
              <a:latin typeface="Graphik"/>
              <a:ea typeface="Graphik"/>
              <a:cs typeface="Times New Roman" panose="02020603050405020304" pitchFamily="18" charset="0"/>
            </a:endParaRPr>
          </a:p>
          <a:p>
            <a:pPr>
              <a:lnSpc>
                <a:spcPct val="107000"/>
              </a:lnSpc>
              <a:buFont typeface="Wingdings" pitchFamily="2" charset="2"/>
              <a:buChar char="§"/>
            </a:pPr>
            <a:r>
              <a:rPr lang="en-IN" sz="2200" dirty="0">
                <a:effectLst/>
                <a:latin typeface="Times New Roman" panose="02020603050405020304" pitchFamily="18" charset="0"/>
                <a:ea typeface="Graphik"/>
                <a:cs typeface="Times New Roman" panose="02020603050405020304" pitchFamily="18" charset="0"/>
              </a:rPr>
              <a:t>The variation in step size depends on current weights and a hyperparameter termed learning rate. </a:t>
            </a:r>
            <a:endParaRPr lang="en-IN" sz="2200" dirty="0">
              <a:effectLst/>
              <a:latin typeface="Graphik"/>
              <a:ea typeface="Graphik"/>
              <a:cs typeface="Times New Roman" panose="02020603050405020304" pitchFamily="18" charset="0"/>
            </a:endParaRPr>
          </a:p>
          <a:p>
            <a:pPr>
              <a:lnSpc>
                <a:spcPct val="107000"/>
              </a:lnSpc>
              <a:buFont typeface="Wingdings" pitchFamily="2" charset="2"/>
              <a:buChar char="§"/>
            </a:pPr>
            <a:r>
              <a:rPr lang="en-IN" sz="2200" dirty="0">
                <a:effectLst/>
                <a:latin typeface="Times New Roman" panose="02020603050405020304" pitchFamily="18" charset="0"/>
                <a:ea typeface="Graphik"/>
                <a:cs typeface="Times New Roman" panose="02020603050405020304" pitchFamily="18" charset="0"/>
              </a:rPr>
              <a:t>So varying learning rate might gives optimal results. </a:t>
            </a:r>
            <a:endParaRPr lang="en-IN" sz="2200" dirty="0">
              <a:effectLst/>
              <a:latin typeface="Graphik"/>
              <a:ea typeface="Graphik"/>
              <a:cs typeface="Times New Roman" panose="02020603050405020304" pitchFamily="18" charset="0"/>
            </a:endParaRPr>
          </a:p>
          <a:p>
            <a:pPr>
              <a:lnSpc>
                <a:spcPct val="107000"/>
              </a:lnSpc>
              <a:spcAft>
                <a:spcPts val="800"/>
              </a:spcAft>
              <a:buFont typeface="Wingdings" pitchFamily="2" charset="2"/>
              <a:buChar char="§"/>
            </a:pPr>
            <a:r>
              <a:rPr lang="en-IN" sz="2200" dirty="0">
                <a:effectLst/>
                <a:latin typeface="Times New Roman" panose="02020603050405020304" pitchFamily="18" charset="0"/>
                <a:ea typeface="Graphik"/>
                <a:cs typeface="Times New Roman" panose="02020603050405020304" pitchFamily="18" charset="0"/>
              </a:rPr>
              <a:t>So, we’ve tried tuning alpha by trying out many values and choosing the one that gives the minimal log loss. </a:t>
            </a:r>
            <a:endParaRPr lang="en-IN" sz="2200" dirty="0">
              <a:effectLst/>
              <a:latin typeface="Graphik"/>
              <a:ea typeface="Graphik"/>
              <a:cs typeface="Times New Roman" panose="02020603050405020304" pitchFamily="18" charset="0"/>
            </a:endParaRPr>
          </a:p>
          <a:p>
            <a:pPr marL="2286000" lvl="4">
              <a:lnSpc>
                <a:spcPct val="107000"/>
              </a:lnSpc>
              <a:spcAft>
                <a:spcPts val="800"/>
              </a:spcAft>
            </a:pPr>
            <a:endParaRPr lang="en-IN" sz="2400" dirty="0">
              <a:effectLst/>
              <a:latin typeface="Times New Roman" panose="02020603050405020304" pitchFamily="18" charset="0"/>
              <a:ea typeface="Graphik"/>
              <a:cs typeface="Times New Roman" panose="02020603050405020304" pitchFamily="18" charset="0"/>
            </a:endParaRPr>
          </a:p>
          <a:p>
            <a:pPr marL="0" lvl="0" indent="0">
              <a:lnSpc>
                <a:spcPct val="107000"/>
              </a:lnSpc>
              <a:buNone/>
            </a:pPr>
            <a:endParaRPr lang="en-IN" dirty="0">
              <a:effectLst/>
              <a:latin typeface="Times New Roman" panose="02020603050405020304" pitchFamily="18" charset="0"/>
              <a:ea typeface="Graphik"/>
              <a:cs typeface="Times New Roman" panose="02020603050405020304" pitchFamily="18" charset="0"/>
            </a:endParaRPr>
          </a:p>
        </p:txBody>
      </p:sp>
    </p:spTree>
    <p:extLst>
      <p:ext uri="{BB962C8B-B14F-4D97-AF65-F5344CB8AC3E}">
        <p14:creationId xmlns:p14="http://schemas.microsoft.com/office/powerpoint/2010/main" val="1458197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F4D9729-14B4-79B7-FD98-8AF461D9C5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17032" y="373289"/>
            <a:ext cx="8957932" cy="5374759"/>
          </a:xfrm>
          <a:prstGeom prst="rect">
            <a:avLst/>
          </a:prstGeom>
        </p:spPr>
      </p:pic>
      <p:sp>
        <p:nvSpPr>
          <p:cNvPr id="5" name="TextBox 4">
            <a:extLst>
              <a:ext uri="{FF2B5EF4-FFF2-40B4-BE49-F238E27FC236}">
                <a16:creationId xmlns:a16="http://schemas.microsoft.com/office/drawing/2014/main" id="{41AE108E-0143-C689-CAAA-117565DE59F4}"/>
              </a:ext>
            </a:extLst>
          </p:cNvPr>
          <p:cNvSpPr txBox="1"/>
          <p:nvPr/>
        </p:nvSpPr>
        <p:spPr>
          <a:xfrm>
            <a:off x="3838810" y="5600596"/>
            <a:ext cx="4514377" cy="369332"/>
          </a:xfrm>
          <a:prstGeom prst="rect">
            <a:avLst/>
          </a:prstGeom>
          <a:noFill/>
        </p:spPr>
        <p:txBody>
          <a:bodyPr wrap="none" rtlCol="0">
            <a:spAutoFit/>
          </a:bodyPr>
          <a:lstStyle/>
          <a:p>
            <a:r>
              <a:rPr lang="en-IN" sz="1800" dirty="0">
                <a:solidFill>
                  <a:srgbClr val="1E1E1E"/>
                </a:solidFill>
                <a:effectLst/>
                <a:latin typeface="Times New Roman" panose="02020603050405020304" pitchFamily="18" charset="0"/>
                <a:ea typeface="Times New Roman" panose="02020603050405020304" pitchFamily="18" charset="0"/>
              </a:rPr>
              <a:t>Hyper parameter tuning for logistic regression</a:t>
            </a:r>
            <a:r>
              <a:rPr lang="en-IN" dirty="0">
                <a:effectLst/>
              </a:rPr>
              <a:t> </a:t>
            </a:r>
            <a:endParaRPr lang="en-US" dirty="0"/>
          </a:p>
        </p:txBody>
      </p:sp>
    </p:spTree>
    <p:extLst>
      <p:ext uri="{BB962C8B-B14F-4D97-AF65-F5344CB8AC3E}">
        <p14:creationId xmlns:p14="http://schemas.microsoft.com/office/powerpoint/2010/main" val="1680866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9AB0310-A18C-9F77-A6ED-89484094D5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63602" y="0"/>
            <a:ext cx="7665188" cy="6570161"/>
          </a:xfrm>
          <a:prstGeom prst="rect">
            <a:avLst/>
          </a:prstGeom>
        </p:spPr>
      </p:pic>
      <p:sp>
        <p:nvSpPr>
          <p:cNvPr id="5" name="TextBox 4">
            <a:extLst>
              <a:ext uri="{FF2B5EF4-FFF2-40B4-BE49-F238E27FC236}">
                <a16:creationId xmlns:a16="http://schemas.microsoft.com/office/drawing/2014/main" id="{33F21BD6-A1E7-F21A-E02C-D71F4AFAFBFF}"/>
              </a:ext>
            </a:extLst>
          </p:cNvPr>
          <p:cNvSpPr txBox="1"/>
          <p:nvPr/>
        </p:nvSpPr>
        <p:spPr>
          <a:xfrm>
            <a:off x="3388946" y="6200829"/>
            <a:ext cx="4031873" cy="369332"/>
          </a:xfrm>
          <a:prstGeom prst="rect">
            <a:avLst/>
          </a:prstGeom>
          <a:noFill/>
        </p:spPr>
        <p:txBody>
          <a:bodyPr wrap="none" rtlCol="0">
            <a:spAutoFit/>
          </a:bodyPr>
          <a:lstStyle/>
          <a:p>
            <a:r>
              <a:rPr lang="en-IN" sz="1800" dirty="0">
                <a:effectLst/>
                <a:latin typeface="Times New Roman" panose="02020603050405020304" pitchFamily="18" charset="0"/>
                <a:ea typeface="Graphik"/>
                <a:cs typeface="Times New Roman" panose="02020603050405020304" pitchFamily="18" charset="0"/>
              </a:rPr>
              <a:t>Confusion matrix for Logistic Regression</a:t>
            </a:r>
            <a:endParaRPr lang="en-US" dirty="0"/>
          </a:p>
        </p:txBody>
      </p:sp>
      <p:sp>
        <p:nvSpPr>
          <p:cNvPr id="6" name="TextBox 5">
            <a:extLst>
              <a:ext uri="{FF2B5EF4-FFF2-40B4-BE49-F238E27FC236}">
                <a16:creationId xmlns:a16="http://schemas.microsoft.com/office/drawing/2014/main" id="{58CE3C43-4C54-F4B1-CFD0-F27ECD35F487}"/>
              </a:ext>
            </a:extLst>
          </p:cNvPr>
          <p:cNvSpPr txBox="1"/>
          <p:nvPr/>
        </p:nvSpPr>
        <p:spPr>
          <a:xfrm>
            <a:off x="8599303" y="287839"/>
            <a:ext cx="3342582" cy="707886"/>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Log loss : </a:t>
            </a:r>
            <a:r>
              <a:rPr lang="en-IN" sz="1800" b="1" dirty="0">
                <a:solidFill>
                  <a:srgbClr val="1E1E1E"/>
                </a:solidFill>
                <a:effectLst/>
                <a:latin typeface="Times New Roman" panose="02020603050405020304" pitchFamily="18" charset="0"/>
                <a:ea typeface="Graphik"/>
                <a:cs typeface="Times New Roman" panose="02020603050405020304" pitchFamily="18" charset="0"/>
              </a:rPr>
              <a:t>0.5469825829409015</a:t>
            </a:r>
            <a:r>
              <a:rPr lang="en-IN" sz="2000" dirty="0">
                <a:effectLst/>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Accuracy : </a:t>
            </a:r>
            <a:r>
              <a:rPr lang="en-IN" sz="2000" b="1" dirty="0">
                <a:solidFill>
                  <a:srgbClr val="1E1E1E"/>
                </a:solidFill>
                <a:latin typeface="Times New Roman" panose="02020603050405020304" pitchFamily="18" charset="0"/>
                <a:cs typeface="Times New Roman" panose="02020603050405020304" pitchFamily="18" charset="0"/>
              </a:rPr>
              <a:t>69</a:t>
            </a:r>
            <a:r>
              <a:rPr lang="en-IN" sz="2000" b="1" dirty="0">
                <a:solidFill>
                  <a:srgbClr val="1E1E1E"/>
                </a:solidFill>
                <a:effectLst/>
                <a:latin typeface="Times New Roman" panose="02020603050405020304" pitchFamily="18" charset="0"/>
                <a:ea typeface="Times New Roman" panose="02020603050405020304" pitchFamily="18" charset="0"/>
                <a:cs typeface="Times New Roman" panose="02020603050405020304" pitchFamily="18" charset="0"/>
              </a:rPr>
              <a:t>.5%</a:t>
            </a:r>
            <a:r>
              <a:rPr lang="en-IN" sz="2000" dirty="0">
                <a:effectLst/>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633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A1E65-BAA0-DBB7-B87C-2E40099DF5A3}"/>
              </a:ext>
            </a:extLst>
          </p:cNvPr>
          <p:cNvSpPr>
            <a:spLocks noGrp="1"/>
          </p:cNvSpPr>
          <p:nvPr>
            <p:ph type="title"/>
          </p:nvPr>
        </p:nvSpPr>
        <p:spPr>
          <a:xfrm>
            <a:off x="838200" y="365125"/>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Training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B6A86E-6223-931F-ECDB-D576232D8339}"/>
              </a:ext>
            </a:extLst>
          </p:cNvPr>
          <p:cNvSpPr>
            <a:spLocks noGrp="1"/>
          </p:cNvSpPr>
          <p:nvPr>
            <p:ph idx="1"/>
          </p:nvPr>
        </p:nvSpPr>
        <p:spPr>
          <a:xfrm>
            <a:off x="838200" y="1929384"/>
            <a:ext cx="10515600" cy="4843556"/>
          </a:xfrm>
        </p:spPr>
        <p:txBody>
          <a:bodyPr>
            <a:normAutofit lnSpcReduction="10000"/>
          </a:bodyPr>
          <a:lstStyle/>
          <a:p>
            <a:pPr marL="0" lvl="0" indent="0">
              <a:lnSpc>
                <a:spcPct val="107000"/>
              </a:lnSpc>
              <a:spcAft>
                <a:spcPts val="800"/>
              </a:spcAft>
              <a:buNone/>
            </a:pPr>
            <a:r>
              <a:rPr lang="en-IN" sz="3300" dirty="0">
                <a:effectLst/>
                <a:latin typeface="Times New Roman" panose="02020603050405020304" pitchFamily="18" charset="0"/>
                <a:ea typeface="Graphik"/>
                <a:cs typeface="Times New Roman" panose="02020603050405020304" pitchFamily="18" charset="0"/>
              </a:rPr>
              <a:t>Support Vector Machine - SVM</a:t>
            </a:r>
          </a:p>
          <a:p>
            <a:pPr>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Support Vector Machine(SVM) is a supervised machine learning algorithm used for both classification and regression. </a:t>
            </a:r>
          </a:p>
          <a:p>
            <a:pPr>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The objective of SVM algorithm is to find a hyper- plane in an N-dimensional space that distinctly classifies the data points. </a:t>
            </a:r>
          </a:p>
          <a:p>
            <a:pPr>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The dimension of the hyperplane depends upon the number of features. If the number of input features is two, then the hyper- plane is just a line. If the number of input features is three, then the hyperplane becomes a 2-D plane.</a:t>
            </a:r>
          </a:p>
          <a:p>
            <a:pPr>
              <a:lnSpc>
                <a:spcPct val="107000"/>
              </a:lnSpc>
              <a:spcAft>
                <a:spcPts val="800"/>
              </a:spcAft>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We have trained a Support Vector Machine with the sigmoid kernel and did some hyperparameter tuning to optimise the performance / accuracy. </a:t>
            </a:r>
          </a:p>
          <a:p>
            <a:pPr marL="2286000" lvl="4">
              <a:lnSpc>
                <a:spcPct val="107000"/>
              </a:lnSpc>
              <a:spcAft>
                <a:spcPts val="800"/>
              </a:spcAft>
            </a:pPr>
            <a:endParaRPr lang="en-IN" sz="2400" dirty="0">
              <a:effectLst/>
              <a:latin typeface="Times New Roman" panose="02020603050405020304" pitchFamily="18" charset="0"/>
              <a:ea typeface="Graphik"/>
              <a:cs typeface="Times New Roman" panose="02020603050405020304" pitchFamily="18" charset="0"/>
            </a:endParaRPr>
          </a:p>
          <a:p>
            <a:pPr marL="0" lvl="0" indent="0">
              <a:lnSpc>
                <a:spcPct val="107000"/>
              </a:lnSpc>
              <a:buNone/>
            </a:pPr>
            <a:endParaRPr lang="en-IN" dirty="0">
              <a:effectLst/>
              <a:latin typeface="Times New Roman" panose="02020603050405020304" pitchFamily="18" charset="0"/>
              <a:ea typeface="Graphik"/>
              <a:cs typeface="Times New Roman" panose="02020603050405020304" pitchFamily="18" charset="0"/>
            </a:endParaRPr>
          </a:p>
        </p:txBody>
      </p:sp>
    </p:spTree>
    <p:extLst>
      <p:ext uri="{BB962C8B-B14F-4D97-AF65-F5344CB8AC3E}">
        <p14:creationId xmlns:p14="http://schemas.microsoft.com/office/powerpoint/2010/main" val="240934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7F7F5735-787B-14BC-BD8C-A0E30AD92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5151" y="135232"/>
            <a:ext cx="9861698" cy="5917019"/>
          </a:xfrm>
          <a:prstGeom prst="rect">
            <a:avLst/>
          </a:prstGeom>
        </p:spPr>
      </p:pic>
      <p:sp>
        <p:nvSpPr>
          <p:cNvPr id="5" name="TextBox 4">
            <a:extLst>
              <a:ext uri="{FF2B5EF4-FFF2-40B4-BE49-F238E27FC236}">
                <a16:creationId xmlns:a16="http://schemas.microsoft.com/office/drawing/2014/main" id="{41AE108E-0143-C689-CAAA-117565DE59F4}"/>
              </a:ext>
            </a:extLst>
          </p:cNvPr>
          <p:cNvSpPr txBox="1"/>
          <p:nvPr/>
        </p:nvSpPr>
        <p:spPr>
          <a:xfrm>
            <a:off x="4458372" y="5767979"/>
            <a:ext cx="3275256" cy="369332"/>
          </a:xfrm>
          <a:prstGeom prst="rect">
            <a:avLst/>
          </a:prstGeom>
          <a:noFill/>
        </p:spPr>
        <p:txBody>
          <a:bodyPr wrap="none" rtlCol="0">
            <a:spAutoFit/>
          </a:bodyPr>
          <a:lstStyle/>
          <a:p>
            <a:r>
              <a:rPr lang="en-IN" sz="1800" dirty="0">
                <a:solidFill>
                  <a:srgbClr val="1E1E1E"/>
                </a:solidFill>
                <a:effectLst/>
                <a:latin typeface="Times New Roman" panose="02020603050405020304" pitchFamily="18" charset="0"/>
                <a:ea typeface="Times New Roman" panose="02020603050405020304" pitchFamily="18" charset="0"/>
              </a:rPr>
              <a:t>Hyper parameter tuning for SVM</a:t>
            </a:r>
          </a:p>
        </p:txBody>
      </p:sp>
    </p:spTree>
    <p:extLst>
      <p:ext uri="{BB962C8B-B14F-4D97-AF65-F5344CB8AC3E}">
        <p14:creationId xmlns:p14="http://schemas.microsoft.com/office/powerpoint/2010/main" val="4023115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9B46AEF-C36D-3126-25FE-1509FC3030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5500" y="0"/>
            <a:ext cx="7772400" cy="6662057"/>
          </a:xfrm>
          <a:prstGeom prst="rect">
            <a:avLst/>
          </a:prstGeom>
        </p:spPr>
      </p:pic>
      <p:sp>
        <p:nvSpPr>
          <p:cNvPr id="5" name="TextBox 4">
            <a:extLst>
              <a:ext uri="{FF2B5EF4-FFF2-40B4-BE49-F238E27FC236}">
                <a16:creationId xmlns:a16="http://schemas.microsoft.com/office/drawing/2014/main" id="{33F21BD6-A1E7-F21A-E02C-D71F4AFAFBFF}"/>
              </a:ext>
            </a:extLst>
          </p:cNvPr>
          <p:cNvSpPr txBox="1"/>
          <p:nvPr/>
        </p:nvSpPr>
        <p:spPr>
          <a:xfrm>
            <a:off x="4165123" y="6292725"/>
            <a:ext cx="2691763" cy="369332"/>
          </a:xfrm>
          <a:prstGeom prst="rect">
            <a:avLst/>
          </a:prstGeom>
          <a:noFill/>
        </p:spPr>
        <p:txBody>
          <a:bodyPr wrap="none" rtlCol="0">
            <a:spAutoFit/>
          </a:bodyPr>
          <a:lstStyle/>
          <a:p>
            <a:r>
              <a:rPr lang="en-IN" sz="1800" dirty="0">
                <a:effectLst/>
                <a:latin typeface="Times New Roman" panose="02020603050405020304" pitchFamily="18" charset="0"/>
                <a:ea typeface="Graphik"/>
                <a:cs typeface="Times New Roman" panose="02020603050405020304" pitchFamily="18" charset="0"/>
              </a:rPr>
              <a:t>Confusion matrix for SVM</a:t>
            </a:r>
            <a:endParaRPr lang="en-US" dirty="0"/>
          </a:p>
        </p:txBody>
      </p:sp>
      <p:sp>
        <p:nvSpPr>
          <p:cNvPr id="6" name="TextBox 5">
            <a:extLst>
              <a:ext uri="{FF2B5EF4-FFF2-40B4-BE49-F238E27FC236}">
                <a16:creationId xmlns:a16="http://schemas.microsoft.com/office/drawing/2014/main" id="{58CE3C43-4C54-F4B1-CFD0-F27ECD35F487}"/>
              </a:ext>
            </a:extLst>
          </p:cNvPr>
          <p:cNvSpPr txBox="1"/>
          <p:nvPr/>
        </p:nvSpPr>
        <p:spPr>
          <a:xfrm>
            <a:off x="8720691" y="195943"/>
            <a:ext cx="3400290" cy="707886"/>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Log loss : </a:t>
            </a:r>
            <a:r>
              <a:rPr lang="en-IN" sz="1800" b="1" dirty="0">
                <a:solidFill>
                  <a:srgbClr val="1E1E1E"/>
                </a:solidFill>
                <a:effectLst/>
                <a:latin typeface="Times New Roman" panose="02020603050405020304" pitchFamily="18" charset="0"/>
                <a:ea typeface="Graphik"/>
                <a:cs typeface="Times New Roman" panose="02020603050405020304" pitchFamily="18" charset="0"/>
              </a:rPr>
              <a:t>0.5177835174239483</a:t>
            </a:r>
            <a:r>
              <a:rPr lang="en-IN" sz="2000" dirty="0">
                <a:effectLst/>
              </a:rPr>
              <a:t> </a:t>
            </a:r>
            <a:r>
              <a:rPr lang="en-IN" sz="2000" dirty="0">
                <a:effectLst/>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Accuracy : </a:t>
            </a:r>
            <a:r>
              <a:rPr lang="en-IN" sz="2000" b="1" dirty="0">
                <a:solidFill>
                  <a:srgbClr val="1E1E1E"/>
                </a:solidFill>
                <a:effectLst/>
                <a:latin typeface="Times New Roman" panose="02020603050405020304" pitchFamily="18" charset="0"/>
                <a:ea typeface="Graphik"/>
                <a:cs typeface="Times New Roman" panose="02020603050405020304" pitchFamily="18" charset="0"/>
              </a:rPr>
              <a:t>71</a:t>
            </a:r>
            <a:r>
              <a:rPr lang="en-IN" sz="2000" b="1" dirty="0">
                <a:solidFill>
                  <a:srgbClr val="1E1E1E"/>
                </a:solidFill>
                <a:effectLst/>
                <a:latin typeface="Times New Roman" panose="02020603050405020304" pitchFamily="18" charset="0"/>
                <a:ea typeface="Times New Roman" panose="02020603050405020304" pitchFamily="18" charset="0"/>
                <a:cs typeface="Times New Roman" panose="02020603050405020304" pitchFamily="18" charset="0"/>
              </a:rPr>
              <a:t>.93%</a:t>
            </a:r>
            <a:r>
              <a:rPr lang="en-IN" sz="2000" dirty="0">
                <a:effectLst/>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3352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DE1F44-13E9-B565-E766-5314398A898C}"/>
              </a:ext>
            </a:extLst>
          </p:cNvPr>
          <p:cNvSpPr>
            <a:spLocks noGrp="1"/>
          </p:cNvSpPr>
          <p:nvPr>
            <p:ph type="title"/>
          </p:nvPr>
        </p:nvSpPr>
        <p:spPr>
          <a:xfrm>
            <a:off x="838200" y="365125"/>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Objective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8F6256F-1846-BFA7-56A8-717C72E3C059}"/>
              </a:ext>
            </a:extLst>
          </p:cNvPr>
          <p:cNvSpPr>
            <a:spLocks noGrp="1"/>
          </p:cNvSpPr>
          <p:nvPr>
            <p:ph idx="1"/>
          </p:nvPr>
        </p:nvSpPr>
        <p:spPr>
          <a:xfrm>
            <a:off x="838200" y="1929384"/>
            <a:ext cx="10515600" cy="4251960"/>
          </a:xfrm>
        </p:spPr>
        <p:txBody>
          <a:bodyPr>
            <a:normAutofit/>
          </a:bodyPr>
          <a:lstStyle/>
          <a:p>
            <a:pPr>
              <a:buFont typeface="Wingdings" pitchFamily="2" charset="2"/>
              <a:buChar char="§"/>
            </a:pPr>
            <a:r>
              <a:rPr lang="en-US" sz="2400" dirty="0">
                <a:latin typeface="Times New Roman" panose="02020603050405020304" pitchFamily="18" charset="0"/>
                <a:cs typeface="Times New Roman" panose="02020603050405020304" pitchFamily="18" charset="0"/>
              </a:rPr>
              <a:t>In this project we’ve tried to train / develop a model to detect if a given pair of questions are duplicates of each other or not. </a:t>
            </a:r>
          </a:p>
          <a:p>
            <a:pPr>
              <a:buFont typeface="Wingdings" pitchFamily="2" charset="2"/>
              <a:buChar char="§"/>
            </a:pPr>
            <a:r>
              <a:rPr lang="en-US" sz="2400" dirty="0">
                <a:latin typeface="Times New Roman" panose="02020603050405020304" pitchFamily="18" charset="0"/>
                <a:cs typeface="Times New Roman" panose="02020603050405020304" pitchFamily="18" charset="0"/>
              </a:rPr>
              <a:t>As there are only two classes, say </a:t>
            </a:r>
            <a:r>
              <a:rPr lang="en-US" sz="2400" i="1" dirty="0">
                <a:latin typeface="Times New Roman" panose="02020603050405020304" pitchFamily="18" charset="0"/>
                <a:cs typeface="Times New Roman" panose="02020603050405020304" pitchFamily="18" charset="0"/>
              </a:rPr>
              <a:t>duplicate</a:t>
            </a:r>
            <a:r>
              <a:rPr lang="en-US" sz="2400"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not_duplicate</a:t>
            </a:r>
            <a:r>
              <a:rPr lang="en-US" sz="2400" i="1" dirty="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we can consider this as a binary classification problem. </a:t>
            </a:r>
          </a:p>
          <a:p>
            <a:pPr>
              <a:buFont typeface="Wingdings" pitchFamily="2" charset="2"/>
              <a:buChar char="§"/>
            </a:pPr>
            <a:r>
              <a:rPr lang="en-US" sz="2400" dirty="0">
                <a:latin typeface="Times New Roman" panose="02020603050405020304" pitchFamily="18" charset="0"/>
                <a:cs typeface="Times New Roman" panose="02020603050405020304" pitchFamily="18" charset="0"/>
              </a:rPr>
              <a:t>Which helps us to narrow down to a few possible existing algo’s that we can try, like :</a:t>
            </a:r>
          </a:p>
          <a:p>
            <a:pPr lvl="1">
              <a:buFont typeface="Wingdings" pitchFamily="2" charset="2"/>
              <a:buChar char="§"/>
            </a:pPr>
            <a:r>
              <a:rPr lang="en-US" dirty="0">
                <a:latin typeface="Times New Roman" panose="02020603050405020304" pitchFamily="18" charset="0"/>
                <a:cs typeface="Times New Roman" panose="02020603050405020304" pitchFamily="18" charset="0"/>
              </a:rPr>
              <a:t>Perceptron</a:t>
            </a:r>
          </a:p>
          <a:p>
            <a:pPr lvl="1">
              <a:buFont typeface="Wingdings" pitchFamily="2" charset="2"/>
              <a:buChar char="§"/>
            </a:pPr>
            <a:r>
              <a:rPr lang="en-US" dirty="0">
                <a:latin typeface="Times New Roman" panose="02020603050405020304" pitchFamily="18" charset="0"/>
                <a:cs typeface="Times New Roman" panose="02020603050405020304" pitchFamily="18" charset="0"/>
              </a:rPr>
              <a:t>Logistic Regression</a:t>
            </a:r>
          </a:p>
          <a:p>
            <a:pPr lvl="1">
              <a:buFont typeface="Wingdings" pitchFamily="2" charset="2"/>
              <a:buChar char="§"/>
            </a:pPr>
            <a:r>
              <a:rPr lang="en-US" dirty="0">
                <a:latin typeface="Times New Roman" panose="02020603050405020304" pitchFamily="18" charset="0"/>
                <a:cs typeface="Times New Roman" panose="02020603050405020304" pitchFamily="18" charset="0"/>
              </a:rPr>
              <a:t>SVM</a:t>
            </a:r>
          </a:p>
          <a:p>
            <a:pPr lvl="1">
              <a:buFont typeface="Wingdings" pitchFamily="2" charset="2"/>
              <a:buChar char="§"/>
            </a:pPr>
            <a:r>
              <a:rPr lang="en-US" dirty="0">
                <a:latin typeface="Times New Roman" panose="02020603050405020304" pitchFamily="18" charset="0"/>
                <a:cs typeface="Times New Roman" panose="02020603050405020304" pitchFamily="18" charset="0"/>
              </a:rPr>
              <a:t>Decision Trees</a:t>
            </a:r>
          </a:p>
        </p:txBody>
      </p:sp>
    </p:spTree>
    <p:extLst>
      <p:ext uri="{BB962C8B-B14F-4D97-AF65-F5344CB8AC3E}">
        <p14:creationId xmlns:p14="http://schemas.microsoft.com/office/powerpoint/2010/main" val="2740968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A1E65-BAA0-DBB7-B87C-2E40099DF5A3}"/>
              </a:ext>
            </a:extLst>
          </p:cNvPr>
          <p:cNvSpPr>
            <a:spLocks noGrp="1"/>
          </p:cNvSpPr>
          <p:nvPr>
            <p:ph type="title"/>
          </p:nvPr>
        </p:nvSpPr>
        <p:spPr>
          <a:xfrm>
            <a:off x="838200" y="365125"/>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Training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B6A86E-6223-931F-ECDB-D576232D8339}"/>
              </a:ext>
            </a:extLst>
          </p:cNvPr>
          <p:cNvSpPr>
            <a:spLocks noGrp="1"/>
          </p:cNvSpPr>
          <p:nvPr>
            <p:ph idx="1"/>
          </p:nvPr>
        </p:nvSpPr>
        <p:spPr>
          <a:xfrm>
            <a:off x="838200" y="1929384"/>
            <a:ext cx="10515600" cy="4843556"/>
          </a:xfrm>
        </p:spPr>
        <p:txBody>
          <a:bodyPr>
            <a:normAutofit fontScale="85000" lnSpcReduction="10000"/>
          </a:bodyPr>
          <a:lstStyle/>
          <a:p>
            <a:pPr marL="0" lvl="0" indent="0">
              <a:lnSpc>
                <a:spcPct val="107000"/>
              </a:lnSpc>
              <a:spcAft>
                <a:spcPts val="800"/>
              </a:spcAft>
              <a:buNone/>
            </a:pPr>
            <a:r>
              <a:rPr lang="en-IN" sz="3300" dirty="0" err="1">
                <a:effectLst/>
                <a:latin typeface="Times New Roman" panose="02020603050405020304" pitchFamily="18" charset="0"/>
                <a:ea typeface="Graphik"/>
                <a:cs typeface="Times New Roman" panose="02020603050405020304" pitchFamily="18" charset="0"/>
              </a:rPr>
              <a:t>XGBoost</a:t>
            </a:r>
            <a:endParaRPr lang="en-IN" sz="3300" dirty="0">
              <a:effectLst/>
              <a:latin typeface="Times New Roman" panose="02020603050405020304" pitchFamily="18" charset="0"/>
              <a:ea typeface="Graphik"/>
              <a:cs typeface="Times New Roman" panose="02020603050405020304" pitchFamily="18" charset="0"/>
            </a:endParaRPr>
          </a:p>
          <a:p>
            <a:pPr>
              <a:lnSpc>
                <a:spcPct val="107000"/>
              </a:lnSpc>
              <a:buFont typeface="Wingdings" pitchFamily="2" charset="2"/>
              <a:buChar char="§"/>
            </a:pPr>
            <a:r>
              <a:rPr lang="en-IN" sz="2600" dirty="0">
                <a:effectLst/>
                <a:latin typeface="Times New Roman" panose="02020603050405020304" pitchFamily="18" charset="0"/>
                <a:ea typeface="Graphik"/>
                <a:cs typeface="Times New Roman" panose="02020603050405020304" pitchFamily="18" charset="0"/>
              </a:rPr>
              <a:t>XG boost is an extreme gradient boosting technique for decision trees.</a:t>
            </a:r>
          </a:p>
          <a:p>
            <a:pPr>
              <a:lnSpc>
                <a:spcPct val="107000"/>
              </a:lnSpc>
              <a:buFont typeface="Wingdings" pitchFamily="2" charset="2"/>
              <a:buChar char="§"/>
            </a:pPr>
            <a:r>
              <a:rPr lang="en-IN" sz="2600" dirty="0">
                <a:effectLst/>
                <a:latin typeface="Times New Roman" panose="02020603050405020304" pitchFamily="18" charset="0"/>
                <a:ea typeface="Graphik"/>
                <a:cs typeface="Times New Roman" panose="02020603050405020304" pitchFamily="18" charset="0"/>
              </a:rPr>
              <a:t>In this algorithm, decision trees are created in sequential form. Weights play an important role in </a:t>
            </a:r>
            <a:r>
              <a:rPr lang="en-IN" sz="2600" dirty="0" err="1">
                <a:effectLst/>
                <a:latin typeface="Times New Roman" panose="02020603050405020304" pitchFamily="18" charset="0"/>
                <a:ea typeface="Graphik"/>
                <a:cs typeface="Times New Roman" panose="02020603050405020304" pitchFamily="18" charset="0"/>
              </a:rPr>
              <a:t>XGBoost</a:t>
            </a:r>
            <a:r>
              <a:rPr lang="en-IN" sz="2600" dirty="0">
                <a:effectLst/>
                <a:latin typeface="Times New Roman" panose="02020603050405020304" pitchFamily="18" charset="0"/>
                <a:ea typeface="Graphik"/>
                <a:cs typeface="Times New Roman" panose="02020603050405020304" pitchFamily="18" charset="0"/>
              </a:rPr>
              <a:t>. </a:t>
            </a:r>
          </a:p>
          <a:p>
            <a:pPr>
              <a:lnSpc>
                <a:spcPct val="107000"/>
              </a:lnSpc>
              <a:buFont typeface="Wingdings" pitchFamily="2" charset="2"/>
              <a:buChar char="§"/>
            </a:pPr>
            <a:r>
              <a:rPr lang="en-IN" sz="2600" dirty="0">
                <a:effectLst/>
                <a:latin typeface="Times New Roman" panose="02020603050405020304" pitchFamily="18" charset="0"/>
                <a:ea typeface="Graphik"/>
                <a:cs typeface="Times New Roman" panose="02020603050405020304" pitchFamily="18" charset="0"/>
              </a:rPr>
              <a:t>Weights are assigned to all the independent variables which are then fed into the decision tree which predicts results. </a:t>
            </a:r>
          </a:p>
          <a:p>
            <a:pPr>
              <a:lnSpc>
                <a:spcPct val="107000"/>
              </a:lnSpc>
              <a:buFont typeface="Wingdings" pitchFamily="2" charset="2"/>
              <a:buChar char="§"/>
            </a:pPr>
            <a:r>
              <a:rPr lang="en-IN" sz="2600" dirty="0">
                <a:effectLst/>
                <a:latin typeface="Times New Roman" panose="02020603050405020304" pitchFamily="18" charset="0"/>
                <a:ea typeface="Graphik"/>
                <a:cs typeface="Times New Roman" panose="02020603050405020304" pitchFamily="18" charset="0"/>
              </a:rPr>
              <a:t>The weight of variables predicted wrong by the tree is increased and these variables are then fed to the second decision tree. </a:t>
            </a:r>
          </a:p>
          <a:p>
            <a:pPr>
              <a:lnSpc>
                <a:spcPct val="107000"/>
              </a:lnSpc>
              <a:buFont typeface="Wingdings" pitchFamily="2" charset="2"/>
              <a:buChar char="§"/>
            </a:pPr>
            <a:r>
              <a:rPr lang="en-IN" sz="2600" dirty="0">
                <a:effectLst/>
                <a:latin typeface="Times New Roman" panose="02020603050405020304" pitchFamily="18" charset="0"/>
                <a:ea typeface="Graphik"/>
                <a:cs typeface="Times New Roman" panose="02020603050405020304" pitchFamily="18" charset="0"/>
              </a:rPr>
              <a:t>These individual classifiers / predictors then ensemble to give a strong and more precise model. So, simply speaking it is an ensemble learning model. </a:t>
            </a:r>
          </a:p>
          <a:p>
            <a:pPr>
              <a:lnSpc>
                <a:spcPct val="107000"/>
              </a:lnSpc>
              <a:spcAft>
                <a:spcPts val="800"/>
              </a:spcAft>
              <a:buFont typeface="Wingdings" pitchFamily="2" charset="2"/>
              <a:buChar char="§"/>
            </a:pPr>
            <a:r>
              <a:rPr lang="en-IN" sz="2600" dirty="0">
                <a:effectLst/>
                <a:latin typeface="Times New Roman" panose="02020603050405020304" pitchFamily="18" charset="0"/>
                <a:ea typeface="Graphik"/>
                <a:cs typeface="Times New Roman" panose="02020603050405020304" pitchFamily="18" charset="0"/>
              </a:rPr>
              <a:t>It can work on regression, classification, ranking, and </a:t>
            </a:r>
            <a:r>
              <a:rPr lang="en-IN" sz="2600" dirty="0" err="1">
                <a:effectLst/>
                <a:latin typeface="Times New Roman" panose="02020603050405020304" pitchFamily="18" charset="0"/>
                <a:ea typeface="Graphik"/>
                <a:cs typeface="Times New Roman" panose="02020603050405020304" pitchFamily="18" charset="0"/>
              </a:rPr>
              <a:t>userdefined</a:t>
            </a:r>
            <a:r>
              <a:rPr lang="en-IN" sz="2600" dirty="0">
                <a:effectLst/>
                <a:latin typeface="Times New Roman" panose="02020603050405020304" pitchFamily="18" charset="0"/>
                <a:ea typeface="Graphik"/>
                <a:cs typeface="Times New Roman" panose="02020603050405020304" pitchFamily="18" charset="0"/>
              </a:rPr>
              <a:t> prediction problems. </a:t>
            </a:r>
          </a:p>
          <a:p>
            <a:pPr marL="2286000" lvl="4">
              <a:lnSpc>
                <a:spcPct val="107000"/>
              </a:lnSpc>
              <a:spcAft>
                <a:spcPts val="800"/>
              </a:spcAft>
            </a:pPr>
            <a:endParaRPr lang="en-IN" sz="2400" dirty="0">
              <a:effectLst/>
              <a:latin typeface="Times New Roman" panose="02020603050405020304" pitchFamily="18" charset="0"/>
              <a:ea typeface="Graphik"/>
              <a:cs typeface="Times New Roman" panose="02020603050405020304" pitchFamily="18" charset="0"/>
            </a:endParaRPr>
          </a:p>
          <a:p>
            <a:pPr marL="0" lvl="0" indent="0">
              <a:lnSpc>
                <a:spcPct val="107000"/>
              </a:lnSpc>
              <a:buNone/>
            </a:pPr>
            <a:endParaRPr lang="en-IN" dirty="0">
              <a:effectLst/>
              <a:latin typeface="Times New Roman" panose="02020603050405020304" pitchFamily="18" charset="0"/>
              <a:ea typeface="Graphik"/>
              <a:cs typeface="Times New Roman" panose="02020603050405020304" pitchFamily="18" charset="0"/>
            </a:endParaRPr>
          </a:p>
        </p:txBody>
      </p:sp>
    </p:spTree>
    <p:extLst>
      <p:ext uri="{BB962C8B-B14F-4D97-AF65-F5344CB8AC3E}">
        <p14:creationId xmlns:p14="http://schemas.microsoft.com/office/powerpoint/2010/main" val="810681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20">
            <a:extLst>
              <a:ext uri="{FF2B5EF4-FFF2-40B4-BE49-F238E27FC236}">
                <a16:creationId xmlns:a16="http://schemas.microsoft.com/office/drawing/2014/main" id="{49A18A3F-1764-42D4-B73A-826B6AE8949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19162" y="191710"/>
            <a:ext cx="7231533" cy="6198457"/>
          </a:xfrm>
          <a:prstGeom prst="rect">
            <a:avLst/>
          </a:prstGeom>
        </p:spPr>
      </p:pic>
      <p:sp>
        <p:nvSpPr>
          <p:cNvPr id="6" name="TextBox 5">
            <a:extLst>
              <a:ext uri="{FF2B5EF4-FFF2-40B4-BE49-F238E27FC236}">
                <a16:creationId xmlns:a16="http://schemas.microsoft.com/office/drawing/2014/main" id="{58CE3C43-4C54-F4B1-CFD0-F27ECD35F487}"/>
              </a:ext>
            </a:extLst>
          </p:cNvPr>
          <p:cNvSpPr txBox="1"/>
          <p:nvPr/>
        </p:nvSpPr>
        <p:spPr>
          <a:xfrm>
            <a:off x="8651358" y="191710"/>
            <a:ext cx="3540642"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Log loss : </a:t>
            </a:r>
            <a:r>
              <a:rPr lang="en-IN" sz="1800" b="1" dirty="0">
                <a:solidFill>
                  <a:srgbClr val="1E1E1E"/>
                </a:solidFill>
                <a:effectLst/>
                <a:latin typeface="Times New Roman" panose="02020603050405020304" pitchFamily="18" charset="0"/>
                <a:ea typeface="Graphik"/>
                <a:cs typeface="Times New Roman" panose="02020603050405020304" pitchFamily="18" charset="0"/>
              </a:rPr>
              <a:t>0.43958440769961377</a:t>
            </a:r>
            <a:r>
              <a:rPr lang="en-IN" sz="2000" dirty="0">
                <a:effectLst/>
              </a:rPr>
              <a:t>  </a:t>
            </a:r>
            <a:r>
              <a:rPr lang="en-IN" sz="2000" dirty="0">
                <a:effectLst/>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Accuracy : </a:t>
            </a:r>
            <a:r>
              <a:rPr lang="en-IN" sz="2000" b="1" dirty="0">
                <a:solidFill>
                  <a:srgbClr val="1E1E1E"/>
                </a:solidFill>
                <a:effectLst/>
                <a:latin typeface="Times New Roman" panose="02020603050405020304" pitchFamily="18" charset="0"/>
                <a:ea typeface="Graphik"/>
                <a:cs typeface="Times New Roman" panose="02020603050405020304" pitchFamily="18" charset="0"/>
              </a:rPr>
              <a:t>76</a:t>
            </a:r>
            <a:r>
              <a:rPr lang="en-IN" sz="2000" b="1" dirty="0">
                <a:solidFill>
                  <a:srgbClr val="1E1E1E"/>
                </a:solidFill>
                <a:effectLst/>
                <a:latin typeface="Times New Roman" panose="02020603050405020304" pitchFamily="18" charset="0"/>
                <a:ea typeface="Times New Roman" panose="02020603050405020304" pitchFamily="18" charset="0"/>
                <a:cs typeface="Times New Roman" panose="02020603050405020304" pitchFamily="18" charset="0"/>
              </a:rPr>
              <a:t>.97%</a:t>
            </a:r>
            <a:r>
              <a:rPr lang="en-IN" sz="2000" dirty="0">
                <a:effectLst/>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6770DD3-5231-B08B-D777-D4FFC2D6F10D}"/>
              </a:ext>
            </a:extLst>
          </p:cNvPr>
          <p:cNvSpPr txBox="1"/>
          <p:nvPr/>
        </p:nvSpPr>
        <p:spPr>
          <a:xfrm>
            <a:off x="4253023" y="6067001"/>
            <a:ext cx="3063659" cy="646331"/>
          </a:xfrm>
          <a:prstGeom prst="rect">
            <a:avLst/>
          </a:prstGeom>
          <a:noFill/>
        </p:spPr>
        <p:txBody>
          <a:bodyPr wrap="none" rtlCol="0">
            <a:spAutoFit/>
          </a:bodyPr>
          <a:lstStyle/>
          <a:p>
            <a:r>
              <a:rPr lang="en-IN" sz="1800" dirty="0">
                <a:effectLst/>
                <a:latin typeface="Times New Roman" panose="02020603050405020304" pitchFamily="18" charset="0"/>
                <a:ea typeface="Graphik"/>
                <a:cs typeface="Times New Roman" panose="02020603050405020304" pitchFamily="18" charset="0"/>
              </a:rPr>
              <a:t>Confusion matrix for </a:t>
            </a:r>
            <a:r>
              <a:rPr lang="en-IN" sz="1800" dirty="0" err="1">
                <a:effectLst/>
                <a:latin typeface="Times New Roman" panose="02020603050405020304" pitchFamily="18" charset="0"/>
                <a:ea typeface="Graphik"/>
                <a:cs typeface="Times New Roman" panose="02020603050405020304" pitchFamily="18" charset="0"/>
              </a:rPr>
              <a:t>XGBoost</a:t>
            </a:r>
            <a:endParaRPr lang="en-US" dirty="0"/>
          </a:p>
          <a:p>
            <a:endParaRPr lang="en-US" dirty="0"/>
          </a:p>
        </p:txBody>
      </p:sp>
    </p:spTree>
    <p:extLst>
      <p:ext uri="{BB962C8B-B14F-4D97-AF65-F5344CB8AC3E}">
        <p14:creationId xmlns:p14="http://schemas.microsoft.com/office/powerpoint/2010/main" val="2011407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AE108E-0143-C689-CAAA-117565DE59F4}"/>
              </a:ext>
            </a:extLst>
          </p:cNvPr>
          <p:cNvSpPr txBox="1"/>
          <p:nvPr/>
        </p:nvSpPr>
        <p:spPr>
          <a:xfrm>
            <a:off x="3838810" y="5600596"/>
            <a:ext cx="4096571" cy="369332"/>
          </a:xfrm>
          <a:prstGeom prst="rect">
            <a:avLst/>
          </a:prstGeom>
          <a:noFill/>
        </p:spPr>
        <p:txBody>
          <a:bodyPr wrap="none" rtlCol="0">
            <a:spAutoFit/>
          </a:bodyPr>
          <a:lstStyle/>
          <a:p>
            <a:r>
              <a:rPr lang="en-IN" sz="1800" dirty="0">
                <a:solidFill>
                  <a:srgbClr val="1E1E1E"/>
                </a:solidFill>
                <a:effectLst/>
                <a:latin typeface="Times New Roman" panose="02020603050405020304" pitchFamily="18" charset="0"/>
                <a:ea typeface="Times New Roman" panose="02020603050405020304" pitchFamily="18" charset="0"/>
              </a:rPr>
              <a:t>Train vs Validation log loss over iterations</a:t>
            </a:r>
          </a:p>
        </p:txBody>
      </p:sp>
      <p:pic>
        <p:nvPicPr>
          <p:cNvPr id="4" name="Graphic 3">
            <a:extLst>
              <a:ext uri="{FF2B5EF4-FFF2-40B4-BE49-F238E27FC236}">
                <a16:creationId xmlns:a16="http://schemas.microsoft.com/office/drawing/2014/main" id="{77F4442A-5EC6-E6BB-5841-9C20ECA3D5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34711" y="442401"/>
            <a:ext cx="8904768" cy="5342861"/>
          </a:xfrm>
          <a:prstGeom prst="rect">
            <a:avLst/>
          </a:prstGeom>
        </p:spPr>
      </p:pic>
    </p:spTree>
    <p:extLst>
      <p:ext uri="{BB962C8B-B14F-4D97-AF65-F5344CB8AC3E}">
        <p14:creationId xmlns:p14="http://schemas.microsoft.com/office/powerpoint/2010/main" val="169133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A1E65-BAA0-DBB7-B87C-2E40099DF5A3}"/>
              </a:ext>
            </a:extLst>
          </p:cNvPr>
          <p:cNvSpPr>
            <a:spLocks noGrp="1"/>
          </p:cNvSpPr>
          <p:nvPr>
            <p:ph type="title"/>
          </p:nvPr>
        </p:nvSpPr>
        <p:spPr>
          <a:xfrm>
            <a:off x="838200" y="365125"/>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Conclusion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B6A86E-6223-931F-ECDB-D576232D8339}"/>
              </a:ext>
            </a:extLst>
          </p:cNvPr>
          <p:cNvSpPr>
            <a:spLocks noGrp="1"/>
          </p:cNvSpPr>
          <p:nvPr>
            <p:ph idx="1"/>
          </p:nvPr>
        </p:nvSpPr>
        <p:spPr>
          <a:xfrm>
            <a:off x="838200" y="1929384"/>
            <a:ext cx="10515600" cy="4843556"/>
          </a:xfrm>
        </p:spPr>
        <p:txBody>
          <a:bodyPr>
            <a:noAutofit/>
          </a:bodyPr>
          <a:lstStyle/>
          <a:p>
            <a:pPr marL="342900" lvl="0" indent="-342900">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To conclude, we’ve analysed, cleaned, processed the data at the beginning followed by trying various models to check for their results and performance for the given task. </a:t>
            </a:r>
          </a:p>
          <a:p>
            <a:pPr marL="342900" lvl="0" indent="-342900">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In the end, the observations are as follows</a:t>
            </a:r>
          </a:p>
          <a:p>
            <a:pPr marL="742950" lvl="1" indent="-285750">
              <a:lnSpc>
                <a:spcPct val="107000"/>
              </a:lnSpc>
              <a:buFont typeface="Courier New" panose="02070309020205020404" pitchFamily="49" charset="0"/>
              <a:buChar char="o"/>
            </a:pPr>
            <a:r>
              <a:rPr lang="en-IN" dirty="0">
                <a:effectLst/>
                <a:latin typeface="Times New Roman" panose="02020603050405020304" pitchFamily="18" charset="0"/>
                <a:ea typeface="Graphik"/>
                <a:cs typeface="Times New Roman" panose="02020603050405020304" pitchFamily="18" charset="0"/>
              </a:rPr>
              <a:t>Log loss : Logistic Regression &gt; SVM &gt; </a:t>
            </a:r>
            <a:r>
              <a:rPr lang="en-IN" dirty="0" err="1">
                <a:effectLst/>
                <a:latin typeface="Times New Roman" panose="02020603050405020304" pitchFamily="18" charset="0"/>
                <a:ea typeface="Graphik"/>
                <a:cs typeface="Times New Roman" panose="02020603050405020304" pitchFamily="18" charset="0"/>
              </a:rPr>
              <a:t>XGBoost</a:t>
            </a:r>
            <a:endParaRPr lang="en-IN" dirty="0">
              <a:effectLst/>
              <a:latin typeface="Times New Roman" panose="02020603050405020304" pitchFamily="18" charset="0"/>
              <a:ea typeface="Graphik"/>
              <a:cs typeface="Times New Roman" panose="02020603050405020304" pitchFamily="18" charset="0"/>
            </a:endParaRPr>
          </a:p>
          <a:p>
            <a:pPr marL="742950" lvl="1" indent="-285750">
              <a:lnSpc>
                <a:spcPct val="107000"/>
              </a:lnSpc>
              <a:buFont typeface="Courier New" panose="02070309020205020404" pitchFamily="49" charset="0"/>
              <a:buChar char="o"/>
            </a:pPr>
            <a:r>
              <a:rPr lang="en-IN" dirty="0">
                <a:effectLst/>
                <a:latin typeface="Times New Roman" panose="02020603050405020304" pitchFamily="18" charset="0"/>
                <a:ea typeface="Graphik"/>
                <a:cs typeface="Times New Roman" panose="02020603050405020304" pitchFamily="18" charset="0"/>
              </a:rPr>
              <a:t>Accuracy : </a:t>
            </a:r>
            <a:r>
              <a:rPr lang="en-IN" dirty="0" err="1">
                <a:effectLst/>
                <a:latin typeface="Times New Roman" panose="02020603050405020304" pitchFamily="18" charset="0"/>
                <a:ea typeface="Graphik"/>
                <a:cs typeface="Times New Roman" panose="02020603050405020304" pitchFamily="18" charset="0"/>
              </a:rPr>
              <a:t>XGBoost</a:t>
            </a:r>
            <a:r>
              <a:rPr lang="en-IN" dirty="0">
                <a:effectLst/>
                <a:latin typeface="Times New Roman" panose="02020603050405020304" pitchFamily="18" charset="0"/>
                <a:ea typeface="Graphik"/>
                <a:cs typeface="Times New Roman" panose="02020603050405020304" pitchFamily="18" charset="0"/>
              </a:rPr>
              <a:t> &gt; SVM &gt; Logistic Regression</a:t>
            </a:r>
          </a:p>
        </p:txBody>
      </p:sp>
    </p:spTree>
    <p:extLst>
      <p:ext uri="{BB962C8B-B14F-4D97-AF65-F5344CB8AC3E}">
        <p14:creationId xmlns:p14="http://schemas.microsoft.com/office/powerpoint/2010/main" val="1731232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7A1E65-BAA0-DBB7-B87C-2E40099DF5A3}"/>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THANK YOU</a:t>
            </a:r>
          </a:p>
        </p:txBody>
      </p:sp>
      <p:sp>
        <p:nvSpPr>
          <p:cNvPr id="21" name="Rectangle 20">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620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F9D51-6AFD-3A0E-2878-A81C08E3E4C3}"/>
              </a:ext>
            </a:extLst>
          </p:cNvPr>
          <p:cNvSpPr>
            <a:spLocks noGrp="1"/>
          </p:cNvSpPr>
          <p:nvPr>
            <p:ph type="title"/>
          </p:nvPr>
        </p:nvSpPr>
        <p:spPr>
          <a:xfrm>
            <a:off x="838200" y="365125"/>
            <a:ext cx="10515600" cy="1325563"/>
          </a:xfrm>
        </p:spPr>
        <p:txBody>
          <a:bodyPr>
            <a:normAutofit/>
          </a:bodyPr>
          <a:lstStyle/>
          <a:p>
            <a:r>
              <a:rPr lang="en-US" sz="5400">
                <a:latin typeface="Times New Roman" panose="02020603050405020304" pitchFamily="18" charset="0"/>
                <a:cs typeface="Times New Roman" panose="02020603050405020304" pitchFamily="18" charset="0"/>
              </a:rPr>
              <a:t>Dataset</a:t>
            </a:r>
            <a:endParaRPr lang="en-US" sz="5400" dirty="0">
              <a:latin typeface="Times New Roman" panose="02020603050405020304" pitchFamily="18" charset="0"/>
              <a:cs typeface="Times New Roman" panose="02020603050405020304"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3FB607-22B4-BB51-0AA7-A5E80E349483}"/>
              </a:ext>
            </a:extLst>
          </p:cNvPr>
          <p:cNvSpPr>
            <a:spLocks noGrp="1"/>
          </p:cNvSpPr>
          <p:nvPr>
            <p:ph idx="1"/>
          </p:nvPr>
        </p:nvSpPr>
        <p:spPr>
          <a:xfrm>
            <a:off x="838200" y="1929383"/>
            <a:ext cx="10515600" cy="4450151"/>
          </a:xfrm>
        </p:spPr>
        <p:txBody>
          <a:bodyPr>
            <a:normAutofit/>
          </a:bodyPr>
          <a:lstStyle/>
          <a:p>
            <a:pPr>
              <a:buFont typeface="Wingdings" pitchFamily="2" charset="2"/>
              <a:buChar char="§"/>
            </a:pPr>
            <a:r>
              <a:rPr lang="en-US" sz="2400" dirty="0">
                <a:latin typeface="Times New Roman" panose="02020603050405020304" pitchFamily="18" charset="0"/>
                <a:cs typeface="Times New Roman" panose="02020603050405020304" pitchFamily="18" charset="0"/>
              </a:rPr>
              <a:t>We’ve used the ‘</a:t>
            </a:r>
            <a:r>
              <a:rPr lang="en-US" sz="2400" i="1" dirty="0">
                <a:latin typeface="Times New Roman" panose="02020603050405020304" pitchFamily="18" charset="0"/>
                <a:cs typeface="Times New Roman" panose="02020603050405020304" pitchFamily="18" charset="0"/>
              </a:rPr>
              <a:t>Quora Question Pairs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datset</a:t>
            </a:r>
            <a:r>
              <a:rPr lang="en-US" sz="2400" dirty="0">
                <a:latin typeface="Times New Roman" panose="02020603050405020304" pitchFamily="18" charset="0"/>
                <a:cs typeface="Times New Roman" panose="02020603050405020304" pitchFamily="18" charset="0"/>
              </a:rPr>
              <a:t> from the Kaggle competition that had this task. </a:t>
            </a:r>
          </a:p>
          <a:p>
            <a:pPr>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Dataset Structure: {id, qid1, qid2, question1, question2, </a:t>
            </a:r>
            <a:r>
              <a:rPr lang="en-IN" sz="2400" dirty="0" err="1">
                <a:effectLst/>
                <a:latin typeface="Times New Roman" panose="02020603050405020304" pitchFamily="18" charset="0"/>
                <a:ea typeface="Graphik"/>
                <a:cs typeface="Times New Roman" panose="02020603050405020304" pitchFamily="18" charset="0"/>
              </a:rPr>
              <a:t>is_duplicate</a:t>
            </a:r>
            <a:r>
              <a:rPr lang="en-IN" sz="2400" dirty="0">
                <a:effectLst/>
                <a:latin typeface="Times New Roman" panose="02020603050405020304" pitchFamily="18" charset="0"/>
                <a:ea typeface="Graphik"/>
                <a:cs typeface="Times New Roman" panose="02020603050405020304" pitchFamily="18" charset="0"/>
              </a:rPr>
              <a:t>}</a:t>
            </a:r>
          </a:p>
          <a:p>
            <a:pPr>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Size: approx. 400k</a:t>
            </a:r>
          </a:p>
          <a:p>
            <a:pPr marL="0" indent="0">
              <a:buNone/>
            </a:pPr>
            <a:endParaRPr lang="en-US" sz="2200" dirty="0"/>
          </a:p>
          <a:p>
            <a:endParaRPr lang="en-US" sz="2200" dirty="0"/>
          </a:p>
          <a:p>
            <a:endParaRPr lang="en-US" sz="2200" dirty="0"/>
          </a:p>
          <a:p>
            <a:endParaRPr lang="en-US" sz="2200" dirty="0"/>
          </a:p>
          <a:p>
            <a:endParaRPr lang="en-US" sz="2200" dirty="0"/>
          </a:p>
          <a:p>
            <a:pPr marL="1371600" lvl="3" indent="0">
              <a:buNone/>
            </a:pPr>
            <a:r>
              <a:rPr lang="en-US"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df.head</a:t>
            </a:r>
            <a:r>
              <a:rPr lang="en-US" i="1"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EEB0072-A4BE-3A07-6C7C-5DFB7ECC1ADD}"/>
              </a:ext>
            </a:extLst>
          </p:cNvPr>
          <p:cNvPicPr>
            <a:picLocks noChangeAspect="1"/>
          </p:cNvPicPr>
          <p:nvPr/>
        </p:nvPicPr>
        <p:blipFill>
          <a:blip r:embed="rId2"/>
          <a:stretch>
            <a:fillRect/>
          </a:stretch>
        </p:blipFill>
        <p:spPr>
          <a:xfrm>
            <a:off x="1980909" y="4055364"/>
            <a:ext cx="8227133" cy="1708785"/>
          </a:xfrm>
          <a:prstGeom prst="rect">
            <a:avLst/>
          </a:prstGeom>
        </p:spPr>
      </p:pic>
    </p:spTree>
    <p:extLst>
      <p:ext uri="{BB962C8B-B14F-4D97-AF65-F5344CB8AC3E}">
        <p14:creationId xmlns:p14="http://schemas.microsoft.com/office/powerpoint/2010/main" val="3971197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A1E65-BAA0-DBB7-B87C-2E40099DF5A3}"/>
              </a:ext>
            </a:extLst>
          </p:cNvPr>
          <p:cNvSpPr>
            <a:spLocks noGrp="1"/>
          </p:cNvSpPr>
          <p:nvPr>
            <p:ph type="title"/>
          </p:nvPr>
        </p:nvSpPr>
        <p:spPr>
          <a:xfrm>
            <a:off x="838200" y="365125"/>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My Approach</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B6A86E-6223-931F-ECDB-D576232D8339}"/>
              </a:ext>
            </a:extLst>
          </p:cNvPr>
          <p:cNvSpPr>
            <a:spLocks noGrp="1"/>
          </p:cNvSpPr>
          <p:nvPr>
            <p:ph idx="1"/>
          </p:nvPr>
        </p:nvSpPr>
        <p:spPr>
          <a:xfrm>
            <a:off x="838200" y="1929384"/>
            <a:ext cx="10515600" cy="4251960"/>
          </a:xfrm>
        </p:spPr>
        <p:txBody>
          <a:bodyPr>
            <a:normAutofit/>
          </a:bodyPr>
          <a:lstStyle/>
          <a:p>
            <a:pPr lvl="0">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EDA</a:t>
            </a:r>
          </a:p>
          <a:p>
            <a:pPr lvl="0">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Train on random model</a:t>
            </a:r>
          </a:p>
          <a:p>
            <a:pPr lvl="0">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Train with logistic regression</a:t>
            </a:r>
          </a:p>
          <a:p>
            <a:pPr lvl="0">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Train with SVM</a:t>
            </a:r>
          </a:p>
          <a:p>
            <a:pPr lvl="0">
              <a:lnSpc>
                <a:spcPct val="107000"/>
              </a:lnSpc>
              <a:spcAft>
                <a:spcPts val="800"/>
              </a:spcAft>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Train with </a:t>
            </a:r>
            <a:r>
              <a:rPr lang="en-IN" sz="2400" dirty="0" err="1">
                <a:effectLst/>
                <a:latin typeface="Times New Roman" panose="02020603050405020304" pitchFamily="18" charset="0"/>
                <a:ea typeface="Graphik"/>
                <a:cs typeface="Times New Roman" panose="02020603050405020304" pitchFamily="18" charset="0"/>
              </a:rPr>
              <a:t>XGBoost</a:t>
            </a:r>
            <a:r>
              <a:rPr lang="en-IN" sz="2400" dirty="0">
                <a:effectLst/>
                <a:latin typeface="Times New Roman" panose="02020603050405020304" pitchFamily="18" charset="0"/>
                <a:ea typeface="Graphik"/>
                <a:cs typeface="Times New Roman" panose="02020603050405020304" pitchFamily="18" charset="0"/>
              </a:rPr>
              <a:t>. </a:t>
            </a:r>
          </a:p>
          <a:p>
            <a:endParaRPr lang="en-US" sz="2200" dirty="0"/>
          </a:p>
        </p:txBody>
      </p:sp>
    </p:spTree>
    <p:extLst>
      <p:ext uri="{BB962C8B-B14F-4D97-AF65-F5344CB8AC3E}">
        <p14:creationId xmlns:p14="http://schemas.microsoft.com/office/powerpoint/2010/main" val="2980807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A1E65-BAA0-DBB7-B87C-2E40099DF5A3}"/>
              </a:ext>
            </a:extLst>
          </p:cNvPr>
          <p:cNvSpPr>
            <a:spLocks noGrp="1"/>
          </p:cNvSpPr>
          <p:nvPr>
            <p:ph type="title"/>
          </p:nvPr>
        </p:nvSpPr>
        <p:spPr>
          <a:xfrm>
            <a:off x="838200" y="365125"/>
            <a:ext cx="10515600" cy="1325563"/>
          </a:xfrm>
        </p:spPr>
        <p:txBody>
          <a:bodyPr>
            <a:normAutofit/>
          </a:bodyPr>
          <a:lstStyle/>
          <a:p>
            <a:r>
              <a:rPr lang="en-US" sz="5400">
                <a:latin typeface="Times New Roman" panose="02020603050405020304" pitchFamily="18" charset="0"/>
                <a:cs typeface="Times New Roman" panose="02020603050405020304" pitchFamily="18" charset="0"/>
              </a:rPr>
              <a:t>Exploratory Data Analysis - EDA</a:t>
            </a:r>
            <a:endParaRPr lang="en-US" sz="5400" dirty="0">
              <a:latin typeface="Times New Roman" panose="02020603050405020304" pitchFamily="18" charset="0"/>
              <a:cs typeface="Times New Roman" panose="02020603050405020304"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B6A86E-6223-931F-ECDB-D576232D8339}"/>
              </a:ext>
            </a:extLst>
          </p:cNvPr>
          <p:cNvSpPr>
            <a:spLocks noGrp="1"/>
          </p:cNvSpPr>
          <p:nvPr>
            <p:ph idx="1"/>
          </p:nvPr>
        </p:nvSpPr>
        <p:spPr>
          <a:xfrm>
            <a:off x="838200" y="1929384"/>
            <a:ext cx="10515600" cy="4615592"/>
          </a:xfrm>
        </p:spPr>
        <p:txBody>
          <a:bodyPr>
            <a:normAutofit/>
          </a:bodyPr>
          <a:lstStyle/>
          <a:p>
            <a:pPr marL="0" lvl="0" indent="0">
              <a:lnSpc>
                <a:spcPct val="107000"/>
              </a:lnSpc>
              <a:buNone/>
            </a:pPr>
            <a:r>
              <a:rPr lang="en-IN" sz="3300" dirty="0">
                <a:effectLst/>
                <a:latin typeface="Times New Roman" panose="02020603050405020304" pitchFamily="18" charset="0"/>
                <a:ea typeface="Graphik"/>
                <a:cs typeface="Times New Roman" panose="02020603050405020304" pitchFamily="18" charset="0"/>
              </a:rPr>
              <a:t>Feature Extraction </a:t>
            </a:r>
          </a:p>
          <a:p>
            <a:pPr lvl="0">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Analysed and extracted some basic features which might come in handy in the future. </a:t>
            </a:r>
          </a:p>
          <a:p>
            <a:pPr lvl="0">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Some </a:t>
            </a:r>
            <a:r>
              <a:rPr lang="en-IN" sz="2400" dirty="0" err="1">
                <a:effectLst/>
                <a:latin typeface="Times New Roman" panose="02020603050405020304" pitchFamily="18" charset="0"/>
                <a:ea typeface="Graphik"/>
                <a:cs typeface="Times New Roman" panose="02020603050405020304" pitchFamily="18" charset="0"/>
              </a:rPr>
              <a:t>exmaples</a:t>
            </a:r>
            <a:r>
              <a:rPr lang="en-IN" sz="2400" dirty="0">
                <a:effectLst/>
                <a:latin typeface="Times New Roman" panose="02020603050405020304" pitchFamily="18" charset="0"/>
                <a:ea typeface="Graphik"/>
                <a:cs typeface="Times New Roman" panose="02020603050405020304" pitchFamily="18" charset="0"/>
              </a:rPr>
              <a:t>:</a:t>
            </a:r>
          </a:p>
          <a:p>
            <a:pPr lvl="1">
              <a:lnSpc>
                <a:spcPct val="107000"/>
              </a:lnSpc>
              <a:buFont typeface="Courier New" panose="02070309020205020404" pitchFamily="49" charset="0"/>
              <a:buChar char="o"/>
            </a:pPr>
            <a:r>
              <a:rPr lang="en-IN" i="1" dirty="0">
                <a:effectLst/>
                <a:latin typeface="Times New Roman" panose="02020603050405020304" pitchFamily="18" charset="0"/>
                <a:ea typeface="Graphik"/>
                <a:cs typeface="Times New Roman" panose="02020603050405020304" pitchFamily="18" charset="0"/>
              </a:rPr>
              <a:t>freq_id1, freq_id2 : </a:t>
            </a:r>
            <a:r>
              <a:rPr lang="en-IN" dirty="0">
                <a:effectLst/>
                <a:latin typeface="Times New Roman" panose="02020603050405020304" pitchFamily="18" charset="0"/>
                <a:ea typeface="Graphik"/>
                <a:cs typeface="Times New Roman" panose="02020603050405020304" pitchFamily="18" charset="0"/>
              </a:rPr>
              <a:t> Frequency of occurrence of questions</a:t>
            </a:r>
          </a:p>
          <a:p>
            <a:pPr lvl="1">
              <a:lnSpc>
                <a:spcPct val="107000"/>
              </a:lnSpc>
              <a:buFont typeface="Courier New" panose="02070309020205020404" pitchFamily="49" charset="0"/>
              <a:buChar char="o"/>
            </a:pPr>
            <a:r>
              <a:rPr lang="en-IN" i="1" dirty="0">
                <a:effectLst/>
                <a:latin typeface="Times New Roman" panose="02020603050405020304" pitchFamily="18" charset="0"/>
                <a:ea typeface="Graphik"/>
                <a:cs typeface="Times New Roman" panose="02020603050405020304" pitchFamily="18" charset="0"/>
              </a:rPr>
              <a:t>q1_len, q2_len :  </a:t>
            </a:r>
            <a:r>
              <a:rPr lang="en-IN" dirty="0">
                <a:effectLst/>
                <a:latin typeface="Times New Roman" panose="02020603050405020304" pitchFamily="18" charset="0"/>
                <a:ea typeface="Graphik"/>
                <a:cs typeface="Times New Roman" panose="02020603050405020304" pitchFamily="18" charset="0"/>
              </a:rPr>
              <a:t>Length of questions</a:t>
            </a:r>
          </a:p>
          <a:p>
            <a:pPr lvl="1">
              <a:lnSpc>
                <a:spcPct val="107000"/>
              </a:lnSpc>
              <a:buFont typeface="Courier New" panose="02070309020205020404" pitchFamily="49" charset="0"/>
              <a:buChar char="o"/>
            </a:pPr>
            <a:r>
              <a:rPr lang="en-IN" i="1" dirty="0">
                <a:effectLst/>
                <a:latin typeface="Times New Roman" panose="02020603050405020304" pitchFamily="18" charset="0"/>
                <a:ea typeface="Graphik"/>
                <a:cs typeface="Times New Roman" panose="02020603050405020304" pitchFamily="18" charset="0"/>
              </a:rPr>
              <a:t>q1_wordcount, q2_wordcount :</a:t>
            </a:r>
            <a:r>
              <a:rPr lang="en-IN" dirty="0">
                <a:effectLst/>
                <a:latin typeface="Times New Roman" panose="02020603050405020304" pitchFamily="18" charset="0"/>
                <a:ea typeface="Graphik"/>
                <a:cs typeface="Times New Roman" panose="02020603050405020304" pitchFamily="18" charset="0"/>
              </a:rPr>
              <a:t> No. of words in each question</a:t>
            </a:r>
          </a:p>
          <a:p>
            <a:pPr lvl="1">
              <a:lnSpc>
                <a:spcPct val="107000"/>
              </a:lnSpc>
              <a:buFont typeface="Courier New" panose="02070309020205020404" pitchFamily="49" charset="0"/>
              <a:buChar char="o"/>
            </a:pPr>
            <a:r>
              <a:rPr lang="en-IN" i="1" dirty="0" err="1">
                <a:effectLst/>
                <a:latin typeface="Times New Roman" panose="02020603050405020304" pitchFamily="18" charset="0"/>
                <a:ea typeface="Graphik"/>
                <a:cs typeface="Times New Roman" panose="02020603050405020304" pitchFamily="18" charset="0"/>
              </a:rPr>
              <a:t>common_words_count</a:t>
            </a:r>
            <a:r>
              <a:rPr lang="en-IN" i="1" dirty="0">
                <a:effectLst/>
                <a:latin typeface="Times New Roman" panose="02020603050405020304" pitchFamily="18" charset="0"/>
                <a:ea typeface="Graphik"/>
                <a:cs typeface="Times New Roman" panose="02020603050405020304" pitchFamily="18" charset="0"/>
              </a:rPr>
              <a:t> :</a:t>
            </a:r>
            <a:r>
              <a:rPr lang="en-IN" dirty="0">
                <a:effectLst/>
                <a:latin typeface="Times New Roman" panose="02020603050405020304" pitchFamily="18" charset="0"/>
                <a:ea typeface="Graphik"/>
                <a:cs typeface="Times New Roman" panose="02020603050405020304" pitchFamily="18" charset="0"/>
              </a:rPr>
              <a:t> No. of words in common b/w q1 and q2</a:t>
            </a:r>
          </a:p>
          <a:p>
            <a:pPr lvl="1">
              <a:lnSpc>
                <a:spcPct val="107000"/>
              </a:lnSpc>
              <a:buFont typeface="Courier New" panose="02070309020205020404" pitchFamily="49" charset="0"/>
              <a:buChar char="o"/>
            </a:pPr>
            <a:r>
              <a:rPr lang="en-IN" i="1" dirty="0" err="1">
                <a:effectLst/>
                <a:latin typeface="Times New Roman" panose="02020603050405020304" pitchFamily="18" charset="0"/>
                <a:ea typeface="Graphik"/>
                <a:cs typeface="Times New Roman" panose="02020603050405020304" pitchFamily="18" charset="0"/>
              </a:rPr>
              <a:t>tot_words</a:t>
            </a:r>
            <a:r>
              <a:rPr lang="en-IN" i="1" dirty="0">
                <a:effectLst/>
                <a:latin typeface="Times New Roman" panose="02020603050405020304" pitchFamily="18" charset="0"/>
                <a:ea typeface="Graphik"/>
                <a:cs typeface="Times New Roman" panose="02020603050405020304" pitchFamily="18" charset="0"/>
              </a:rPr>
              <a:t> : </a:t>
            </a:r>
            <a:r>
              <a:rPr lang="en-IN" dirty="0">
                <a:effectLst/>
                <a:latin typeface="Times New Roman" panose="02020603050405020304" pitchFamily="18" charset="0"/>
                <a:ea typeface="Graphik"/>
                <a:cs typeface="Times New Roman" panose="02020603050405020304" pitchFamily="18" charset="0"/>
              </a:rPr>
              <a:t>Total </a:t>
            </a:r>
            <a:r>
              <a:rPr lang="en-IN" dirty="0" err="1">
                <a:effectLst/>
                <a:latin typeface="Times New Roman" panose="02020603050405020304" pitchFamily="18" charset="0"/>
                <a:ea typeface="Graphik"/>
                <a:cs typeface="Times New Roman" panose="02020603050405020304" pitchFamily="18" charset="0"/>
              </a:rPr>
              <a:t>no.of</a:t>
            </a:r>
            <a:r>
              <a:rPr lang="en-IN" dirty="0">
                <a:effectLst/>
                <a:latin typeface="Times New Roman" panose="02020603050405020304" pitchFamily="18" charset="0"/>
                <a:ea typeface="Graphik"/>
                <a:cs typeface="Times New Roman" panose="02020603050405020304" pitchFamily="18" charset="0"/>
              </a:rPr>
              <a:t> words in question 1 and 2 combined</a:t>
            </a:r>
          </a:p>
          <a:p>
            <a:endParaRPr lang="en-US" sz="2200" dirty="0"/>
          </a:p>
        </p:txBody>
      </p:sp>
    </p:spTree>
    <p:extLst>
      <p:ext uri="{BB962C8B-B14F-4D97-AF65-F5344CB8AC3E}">
        <p14:creationId xmlns:p14="http://schemas.microsoft.com/office/powerpoint/2010/main" val="3293360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A1E65-BAA0-DBB7-B87C-2E40099DF5A3}"/>
              </a:ext>
            </a:extLst>
          </p:cNvPr>
          <p:cNvSpPr>
            <a:spLocks noGrp="1"/>
          </p:cNvSpPr>
          <p:nvPr>
            <p:ph type="title"/>
          </p:nvPr>
        </p:nvSpPr>
        <p:spPr>
          <a:xfrm>
            <a:off x="838200" y="365125"/>
            <a:ext cx="10515600" cy="1325563"/>
          </a:xfrm>
        </p:spPr>
        <p:txBody>
          <a:bodyPr>
            <a:normAutofit/>
          </a:bodyPr>
          <a:lstStyle/>
          <a:p>
            <a:r>
              <a:rPr lang="en-US" sz="5400">
                <a:latin typeface="Times New Roman" panose="02020603050405020304" pitchFamily="18" charset="0"/>
                <a:cs typeface="Times New Roman" panose="02020603050405020304" pitchFamily="18" charset="0"/>
              </a:rPr>
              <a:t>Exploratory Data Analysis - EDA</a:t>
            </a:r>
            <a:endParaRPr lang="en-US" sz="5400" dirty="0">
              <a:latin typeface="Times New Roman" panose="02020603050405020304" pitchFamily="18" charset="0"/>
              <a:cs typeface="Times New Roman" panose="02020603050405020304"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B6A86E-6223-931F-ECDB-D576232D8339}"/>
              </a:ext>
            </a:extLst>
          </p:cNvPr>
          <p:cNvSpPr>
            <a:spLocks noGrp="1"/>
          </p:cNvSpPr>
          <p:nvPr>
            <p:ph idx="1"/>
          </p:nvPr>
        </p:nvSpPr>
        <p:spPr>
          <a:xfrm>
            <a:off x="838200" y="1929384"/>
            <a:ext cx="10515600" cy="4615592"/>
          </a:xfrm>
        </p:spPr>
        <p:txBody>
          <a:bodyPr>
            <a:normAutofit/>
          </a:bodyPr>
          <a:lstStyle/>
          <a:p>
            <a:pPr marL="0" lvl="0" indent="0">
              <a:lnSpc>
                <a:spcPct val="107000"/>
              </a:lnSpc>
              <a:buNone/>
            </a:pPr>
            <a:r>
              <a:rPr lang="en-IN" sz="3300" dirty="0">
                <a:effectLst/>
                <a:latin typeface="Times New Roman" panose="02020603050405020304" pitchFamily="18" charset="0"/>
                <a:ea typeface="Graphik"/>
                <a:cs typeface="Times New Roman" panose="02020603050405020304" pitchFamily="18" charset="0"/>
              </a:rPr>
              <a:t>Feature Analysis </a:t>
            </a:r>
          </a:p>
          <a:p>
            <a:pPr lvl="0">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Plotted some plots of different attributes vs the </a:t>
            </a:r>
            <a:r>
              <a:rPr lang="en-IN" sz="2400" i="1" dirty="0" err="1">
                <a:effectLst/>
                <a:latin typeface="Times New Roman" panose="02020603050405020304" pitchFamily="18" charset="0"/>
                <a:ea typeface="Graphik"/>
                <a:cs typeface="Times New Roman" panose="02020603050405020304" pitchFamily="18" charset="0"/>
              </a:rPr>
              <a:t>is_duplicate</a:t>
            </a:r>
            <a:r>
              <a:rPr lang="en-IN" sz="2400" i="1" dirty="0">
                <a:effectLst/>
                <a:latin typeface="Times New Roman" panose="02020603050405020304" pitchFamily="18" charset="0"/>
                <a:ea typeface="Graphik"/>
                <a:cs typeface="Times New Roman" panose="02020603050405020304" pitchFamily="18" charset="0"/>
              </a:rPr>
              <a:t> </a:t>
            </a:r>
            <a:r>
              <a:rPr lang="en-IN" sz="2400" dirty="0">
                <a:effectLst/>
                <a:latin typeface="Times New Roman" panose="02020603050405020304" pitchFamily="18" charset="0"/>
                <a:ea typeface="Graphik"/>
                <a:cs typeface="Times New Roman" panose="02020603050405020304" pitchFamily="18" charset="0"/>
              </a:rPr>
              <a:t> attribute to get an idea of importance of some of the attributes. </a:t>
            </a:r>
          </a:p>
          <a:p>
            <a:pPr lvl="0">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Compared violin plots to get an idea about the distance b/w the means of each classes in </a:t>
            </a:r>
            <a:r>
              <a:rPr lang="en-IN" sz="2400" i="1" dirty="0" err="1">
                <a:effectLst/>
                <a:latin typeface="Times New Roman" panose="02020603050405020304" pitchFamily="18" charset="0"/>
                <a:ea typeface="Graphik"/>
                <a:cs typeface="Times New Roman" panose="02020603050405020304" pitchFamily="18" charset="0"/>
              </a:rPr>
              <a:t>is_duplicate</a:t>
            </a:r>
            <a:r>
              <a:rPr lang="en-IN" sz="2400" i="1" dirty="0">
                <a:effectLst/>
                <a:latin typeface="Times New Roman" panose="02020603050405020304" pitchFamily="18" charset="0"/>
                <a:ea typeface="Graphik"/>
                <a:cs typeface="Times New Roman" panose="02020603050405020304" pitchFamily="18" charset="0"/>
              </a:rPr>
              <a:t>. </a:t>
            </a:r>
            <a:endParaRPr lang="en-IN" sz="2400" dirty="0">
              <a:effectLst/>
              <a:latin typeface="Times New Roman" panose="02020603050405020304" pitchFamily="18" charset="0"/>
              <a:ea typeface="Graphik"/>
              <a:cs typeface="Times New Roman" panose="02020603050405020304" pitchFamily="18" charset="0"/>
            </a:endParaRPr>
          </a:p>
          <a:p>
            <a:pPr lvl="0">
              <a:lnSpc>
                <a:spcPct val="107000"/>
              </a:lnSpc>
              <a:spcAft>
                <a:spcPts val="800"/>
              </a:spcAft>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If the difference between mean is significantly large then we can conclude that the feature is important, since it is able to distinguish b/w classes to a significant extent. </a:t>
            </a:r>
          </a:p>
          <a:p>
            <a:endParaRPr lang="en-US" sz="2200" dirty="0"/>
          </a:p>
        </p:txBody>
      </p:sp>
    </p:spTree>
    <p:extLst>
      <p:ext uri="{BB962C8B-B14F-4D97-AF65-F5344CB8AC3E}">
        <p14:creationId xmlns:p14="http://schemas.microsoft.com/office/powerpoint/2010/main" val="2789263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A1E65-BAA0-DBB7-B87C-2E40099DF5A3}"/>
              </a:ext>
            </a:extLst>
          </p:cNvPr>
          <p:cNvSpPr>
            <a:spLocks noGrp="1"/>
          </p:cNvSpPr>
          <p:nvPr>
            <p:ph type="title"/>
          </p:nvPr>
        </p:nvSpPr>
        <p:spPr>
          <a:xfrm>
            <a:off x="838200" y="365125"/>
            <a:ext cx="10515600" cy="1325563"/>
          </a:xfrm>
        </p:spPr>
        <p:txBody>
          <a:bodyPr>
            <a:normAutofit/>
          </a:bodyPr>
          <a:lstStyle/>
          <a:p>
            <a:r>
              <a:rPr lang="en-US" sz="5400">
                <a:latin typeface="Times New Roman" panose="02020603050405020304" pitchFamily="18" charset="0"/>
                <a:cs typeface="Times New Roman" panose="02020603050405020304" pitchFamily="18" charset="0"/>
              </a:rPr>
              <a:t>Exploratory Data Analysis - EDA</a:t>
            </a:r>
            <a:endParaRPr lang="en-US" sz="5400" dirty="0">
              <a:latin typeface="Times New Roman" panose="02020603050405020304" pitchFamily="18" charset="0"/>
              <a:cs typeface="Times New Roman" panose="02020603050405020304"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B6A86E-6223-931F-ECDB-D576232D8339}"/>
              </a:ext>
            </a:extLst>
          </p:cNvPr>
          <p:cNvSpPr>
            <a:spLocks noGrp="1"/>
          </p:cNvSpPr>
          <p:nvPr>
            <p:ph idx="1"/>
          </p:nvPr>
        </p:nvSpPr>
        <p:spPr>
          <a:xfrm>
            <a:off x="838200" y="1929384"/>
            <a:ext cx="10515600" cy="4615592"/>
          </a:xfrm>
        </p:spPr>
        <p:txBody>
          <a:bodyPr>
            <a:normAutofit/>
          </a:bodyPr>
          <a:lstStyle/>
          <a:p>
            <a:pPr marL="0" lvl="0" indent="0">
              <a:lnSpc>
                <a:spcPct val="107000"/>
              </a:lnSpc>
              <a:buNone/>
            </a:pPr>
            <a:r>
              <a:rPr lang="en-IN" sz="3300" dirty="0">
                <a:effectLst/>
                <a:latin typeface="Times New Roman" panose="02020603050405020304" pitchFamily="18" charset="0"/>
                <a:ea typeface="Graphik"/>
                <a:cs typeface="Times New Roman" panose="02020603050405020304" pitchFamily="18" charset="0"/>
              </a:rPr>
              <a:t>Pre-processing the text </a:t>
            </a:r>
          </a:p>
          <a:p>
            <a:pPr marL="342900" lvl="0" indent="-342900">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Did some </a:t>
            </a:r>
            <a:r>
              <a:rPr lang="en-IN" sz="2400" dirty="0" err="1">
                <a:effectLst/>
                <a:latin typeface="Times New Roman" panose="02020603050405020304" pitchFamily="18" charset="0"/>
                <a:ea typeface="Graphik"/>
                <a:cs typeface="Times New Roman" panose="02020603050405020304" pitchFamily="18" charset="0"/>
              </a:rPr>
              <a:t>preprocessing</a:t>
            </a:r>
            <a:r>
              <a:rPr lang="en-IN" sz="2400" dirty="0">
                <a:effectLst/>
                <a:latin typeface="Times New Roman" panose="02020603050405020304" pitchFamily="18" charset="0"/>
                <a:ea typeface="Graphik"/>
                <a:cs typeface="Times New Roman" panose="02020603050405020304" pitchFamily="18" charset="0"/>
              </a:rPr>
              <a:t> on the text data like:</a:t>
            </a:r>
          </a:p>
          <a:p>
            <a:pPr marL="742950" lvl="1" indent="-285750">
              <a:lnSpc>
                <a:spcPct val="107000"/>
              </a:lnSpc>
              <a:buFont typeface="Courier New" panose="02070309020205020404" pitchFamily="49" charset="0"/>
              <a:buChar char="o"/>
            </a:pPr>
            <a:r>
              <a:rPr lang="en-IN" dirty="0">
                <a:effectLst/>
                <a:latin typeface="Times New Roman" panose="02020603050405020304" pitchFamily="18" charset="0"/>
                <a:ea typeface="Graphik"/>
                <a:cs typeface="Times New Roman" panose="02020603050405020304" pitchFamily="18" charset="0"/>
              </a:rPr>
              <a:t>Stemming the words in each sentence</a:t>
            </a:r>
          </a:p>
          <a:p>
            <a:pPr marL="1143000" lvl="2" indent="-228600">
              <a:lnSpc>
                <a:spcPct val="107000"/>
              </a:lnSpc>
              <a:buFont typeface="Wingdings" pitchFamily="2" charset="2"/>
              <a:buChar char=""/>
            </a:pPr>
            <a:r>
              <a:rPr lang="en-IN" sz="2400" i="1" dirty="0">
                <a:effectLst/>
                <a:latin typeface="Times New Roman" panose="02020603050405020304" pitchFamily="18" charset="0"/>
                <a:ea typeface="Graphik"/>
                <a:cs typeface="Times New Roman" panose="02020603050405020304" pitchFamily="18" charset="0"/>
              </a:rPr>
              <a:t>Stemming: Converting multiple forms of the same word into one stem. </a:t>
            </a:r>
            <a:endParaRPr lang="en-IN" sz="2400" dirty="0">
              <a:effectLst/>
              <a:latin typeface="Times New Roman" panose="02020603050405020304" pitchFamily="18" charset="0"/>
              <a:ea typeface="Graphik"/>
              <a:cs typeface="Times New Roman" panose="02020603050405020304" pitchFamily="18" charset="0"/>
            </a:endParaRPr>
          </a:p>
          <a:p>
            <a:pPr marL="742950" lvl="1" indent="-285750">
              <a:lnSpc>
                <a:spcPct val="107000"/>
              </a:lnSpc>
              <a:buFont typeface="Courier New" panose="02070309020205020404" pitchFamily="49" charset="0"/>
              <a:buChar char="o"/>
            </a:pPr>
            <a:r>
              <a:rPr lang="en-IN" dirty="0">
                <a:effectLst/>
                <a:latin typeface="Times New Roman" panose="02020603050405020304" pitchFamily="18" charset="0"/>
                <a:ea typeface="Graphik"/>
                <a:cs typeface="Times New Roman" panose="02020603050405020304" pitchFamily="18" charset="0"/>
              </a:rPr>
              <a:t>Removing stop words</a:t>
            </a:r>
          </a:p>
          <a:p>
            <a:pPr marL="742950" lvl="1" indent="-285750">
              <a:lnSpc>
                <a:spcPct val="107000"/>
              </a:lnSpc>
              <a:buFont typeface="Courier New" panose="02070309020205020404" pitchFamily="49" charset="0"/>
              <a:buChar char="o"/>
            </a:pPr>
            <a:r>
              <a:rPr lang="en-IN" dirty="0">
                <a:effectLst/>
                <a:latin typeface="Times New Roman" panose="02020603050405020304" pitchFamily="18" charset="0"/>
                <a:ea typeface="Graphik"/>
                <a:cs typeface="Times New Roman" panose="02020603050405020304" pitchFamily="18" charset="0"/>
              </a:rPr>
              <a:t>Expanding Contractions</a:t>
            </a:r>
          </a:p>
          <a:p>
            <a:pPr marL="742950" lvl="1" indent="-285750">
              <a:lnSpc>
                <a:spcPct val="107000"/>
              </a:lnSpc>
              <a:spcAft>
                <a:spcPts val="800"/>
              </a:spcAft>
              <a:buFont typeface="Courier New" panose="02070309020205020404" pitchFamily="49" charset="0"/>
              <a:buChar char="o"/>
            </a:pPr>
            <a:r>
              <a:rPr lang="en-IN" dirty="0">
                <a:effectLst/>
                <a:latin typeface="Times New Roman" panose="02020603050405020304" pitchFamily="18" charset="0"/>
                <a:ea typeface="Graphik"/>
                <a:cs typeface="Times New Roman" panose="02020603050405020304" pitchFamily="18" charset="0"/>
              </a:rPr>
              <a:t>Lowering the case to make the case uniform</a:t>
            </a:r>
          </a:p>
          <a:p>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Truncating and trimming spaces to name a few</a:t>
            </a:r>
            <a:r>
              <a:rPr lang="en-IN" sz="2400" dirty="0">
                <a:effectLst/>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951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A1E65-BAA0-DBB7-B87C-2E40099DF5A3}"/>
              </a:ext>
            </a:extLst>
          </p:cNvPr>
          <p:cNvSpPr>
            <a:spLocks noGrp="1"/>
          </p:cNvSpPr>
          <p:nvPr>
            <p:ph type="title"/>
          </p:nvPr>
        </p:nvSpPr>
        <p:spPr>
          <a:xfrm>
            <a:off x="838200" y="365125"/>
            <a:ext cx="10515600" cy="1325563"/>
          </a:xfrm>
        </p:spPr>
        <p:txBody>
          <a:bodyPr>
            <a:normAutofit/>
          </a:bodyPr>
          <a:lstStyle/>
          <a:p>
            <a:r>
              <a:rPr lang="en-US" sz="5400">
                <a:latin typeface="Times New Roman" panose="02020603050405020304" pitchFamily="18" charset="0"/>
                <a:cs typeface="Times New Roman" panose="02020603050405020304" pitchFamily="18" charset="0"/>
              </a:rPr>
              <a:t>Exploratory Data Analysis - EDA</a:t>
            </a:r>
            <a:endParaRPr lang="en-US" sz="5400" dirty="0">
              <a:latin typeface="Times New Roman" panose="02020603050405020304" pitchFamily="18" charset="0"/>
              <a:cs typeface="Times New Roman" panose="02020603050405020304"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B6A86E-6223-931F-ECDB-D576232D8339}"/>
              </a:ext>
            </a:extLst>
          </p:cNvPr>
          <p:cNvSpPr>
            <a:spLocks noGrp="1"/>
          </p:cNvSpPr>
          <p:nvPr>
            <p:ph idx="1"/>
          </p:nvPr>
        </p:nvSpPr>
        <p:spPr>
          <a:xfrm>
            <a:off x="838200" y="1929384"/>
            <a:ext cx="10515600" cy="4615592"/>
          </a:xfrm>
        </p:spPr>
        <p:txBody>
          <a:bodyPr>
            <a:normAutofit/>
          </a:bodyPr>
          <a:lstStyle/>
          <a:p>
            <a:pPr marL="0" lvl="0" indent="0">
              <a:lnSpc>
                <a:spcPct val="107000"/>
              </a:lnSpc>
              <a:buNone/>
            </a:pPr>
            <a:r>
              <a:rPr lang="en-IN" sz="3300" dirty="0">
                <a:effectLst/>
                <a:latin typeface="Times New Roman" panose="02020603050405020304" pitchFamily="18" charset="0"/>
                <a:ea typeface="Graphik"/>
                <a:cs typeface="Times New Roman" panose="02020603050405020304" pitchFamily="18" charset="0"/>
              </a:rPr>
              <a:t>NLP – Based Features – Tokens</a:t>
            </a:r>
          </a:p>
          <a:p>
            <a:pPr marL="342900" lvl="0" indent="-342900">
              <a:lnSpc>
                <a:spcPct val="107000"/>
              </a:lnSpc>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Analyse the stop words in our text corpus. </a:t>
            </a:r>
          </a:p>
          <a:p>
            <a:pPr marL="342900" lvl="0" indent="-342900">
              <a:lnSpc>
                <a:spcPct val="107000"/>
              </a:lnSpc>
              <a:spcAft>
                <a:spcPts val="800"/>
              </a:spcAft>
              <a:buFont typeface="Wingdings" pitchFamily="2" charset="2"/>
              <a:buChar char=""/>
            </a:pPr>
            <a:r>
              <a:rPr lang="en-IN" sz="2400" dirty="0">
                <a:effectLst/>
                <a:latin typeface="Times New Roman" panose="02020603050405020304" pitchFamily="18" charset="0"/>
                <a:ea typeface="Graphik"/>
                <a:cs typeface="Times New Roman" panose="02020603050405020304" pitchFamily="18" charset="0"/>
              </a:rPr>
              <a:t>Extract some more features related to tokens like:</a:t>
            </a:r>
            <a:endParaRPr lang="en-IN" sz="2000" dirty="0">
              <a:latin typeface="Times New Roman" panose="02020603050405020304" pitchFamily="18" charset="0"/>
              <a:ea typeface="Graphik"/>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i="1" dirty="0" err="1">
                <a:effectLst/>
                <a:latin typeface="Times New Roman" panose="02020603050405020304" pitchFamily="18" charset="0"/>
                <a:ea typeface="Graphik"/>
                <a:cs typeface="Times New Roman" panose="02020603050405020304" pitchFamily="18" charset="0"/>
              </a:rPr>
              <a:t>cwc_max</a:t>
            </a:r>
            <a:r>
              <a:rPr lang="en-IN" i="1" dirty="0">
                <a:latin typeface="Times New Roman" panose="02020603050405020304" pitchFamily="18" charset="0"/>
                <a:ea typeface="Graphik"/>
                <a:cs typeface="Times New Roman" panose="02020603050405020304" pitchFamily="18" charset="0"/>
              </a:rPr>
              <a:t>, </a:t>
            </a:r>
            <a:r>
              <a:rPr lang="en-IN" i="1" dirty="0" err="1">
                <a:latin typeface="Times New Roman" panose="02020603050405020304" pitchFamily="18" charset="0"/>
                <a:ea typeface="Graphik"/>
                <a:cs typeface="Times New Roman" panose="02020603050405020304" pitchFamily="18" charset="0"/>
              </a:rPr>
              <a:t>cwc_min</a:t>
            </a:r>
            <a:r>
              <a:rPr lang="en-IN" i="1" dirty="0">
                <a:effectLst/>
                <a:latin typeface="Times New Roman" panose="02020603050405020304" pitchFamily="18" charset="0"/>
                <a:ea typeface="Graphik"/>
                <a:cs typeface="Times New Roman" panose="02020603050405020304" pitchFamily="18" charset="0"/>
              </a:rPr>
              <a:t> : current word count</a:t>
            </a:r>
          </a:p>
          <a:p>
            <a:pPr marL="742950" lvl="1" indent="-285750">
              <a:lnSpc>
                <a:spcPct val="107000"/>
              </a:lnSpc>
              <a:spcAft>
                <a:spcPts val="800"/>
              </a:spcAft>
              <a:buFont typeface="Courier New" panose="02070309020205020404" pitchFamily="49" charset="0"/>
              <a:buChar char="o"/>
            </a:pPr>
            <a:r>
              <a:rPr lang="en-IN" i="1" dirty="0" err="1">
                <a:effectLst/>
                <a:latin typeface="Times New Roman" panose="02020603050405020304" pitchFamily="18" charset="0"/>
                <a:ea typeface="Times New Roman" panose="02020603050405020304" pitchFamily="18" charset="0"/>
                <a:cs typeface="Times New Roman" panose="02020603050405020304" pitchFamily="18" charset="0"/>
              </a:rPr>
              <a:t>csc_min</a:t>
            </a:r>
            <a:r>
              <a:rPr lang="en-IN"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i="1" dirty="0" err="1">
                <a:effectLst/>
                <a:latin typeface="Times New Roman" panose="02020603050405020304" pitchFamily="18" charset="0"/>
                <a:ea typeface="Times New Roman" panose="02020603050405020304" pitchFamily="18" charset="0"/>
                <a:cs typeface="Times New Roman" panose="02020603050405020304" pitchFamily="18" charset="0"/>
              </a:rPr>
              <a:t>csc_max</a:t>
            </a:r>
            <a:r>
              <a:rPr lang="en-IN" i="1" dirty="0">
                <a:effectLst/>
                <a:latin typeface="Times New Roman" panose="02020603050405020304" pitchFamily="18" charset="0"/>
                <a:ea typeface="Times New Roman" panose="02020603050405020304" pitchFamily="18" charset="0"/>
                <a:cs typeface="Times New Roman" panose="02020603050405020304" pitchFamily="18" charset="0"/>
              </a:rPr>
              <a:t> : current stop-word count</a:t>
            </a:r>
          </a:p>
          <a:p>
            <a:pPr marL="742950" lvl="1" indent="-285750">
              <a:lnSpc>
                <a:spcPct val="107000"/>
              </a:lnSpc>
              <a:spcAft>
                <a:spcPts val="800"/>
              </a:spcAft>
              <a:buFont typeface="Courier New" panose="02070309020205020404" pitchFamily="49" charset="0"/>
              <a:buChar char="o"/>
            </a:pPr>
            <a:r>
              <a:rPr lang="en-IN" i="1" dirty="0" err="1">
                <a:effectLst/>
                <a:latin typeface="Times New Roman" panose="02020603050405020304" pitchFamily="18" charset="0"/>
                <a:ea typeface="Graphik"/>
                <a:cs typeface="Times New Roman" panose="02020603050405020304" pitchFamily="18" charset="0"/>
              </a:rPr>
              <a:t>ctc_m</a:t>
            </a:r>
            <a:r>
              <a:rPr lang="en-IN" i="1" dirty="0" err="1">
                <a:latin typeface="Times New Roman" panose="02020603050405020304" pitchFamily="18" charset="0"/>
                <a:ea typeface="Graphik"/>
                <a:cs typeface="Times New Roman" panose="02020603050405020304" pitchFamily="18" charset="0"/>
              </a:rPr>
              <a:t>in</a:t>
            </a:r>
            <a:r>
              <a:rPr lang="en-IN" i="1" dirty="0">
                <a:latin typeface="Times New Roman" panose="02020603050405020304" pitchFamily="18" charset="0"/>
                <a:ea typeface="Graphik"/>
                <a:cs typeface="Times New Roman" panose="02020603050405020304" pitchFamily="18" charset="0"/>
              </a:rPr>
              <a:t>, </a:t>
            </a:r>
            <a:r>
              <a:rPr lang="en-IN" i="1" dirty="0" err="1">
                <a:latin typeface="Times New Roman" panose="02020603050405020304" pitchFamily="18" charset="0"/>
                <a:ea typeface="Graphik"/>
                <a:cs typeface="Times New Roman" panose="02020603050405020304" pitchFamily="18" charset="0"/>
              </a:rPr>
              <a:t>ctc_max</a:t>
            </a:r>
            <a:r>
              <a:rPr lang="en-IN" i="1" dirty="0">
                <a:latin typeface="Times New Roman" panose="02020603050405020304" pitchFamily="18" charset="0"/>
                <a:ea typeface="Graphik"/>
                <a:cs typeface="Times New Roman" panose="02020603050405020304" pitchFamily="18" charset="0"/>
              </a:rPr>
              <a:t> : current token count</a:t>
            </a:r>
            <a:endParaRPr lang="en-IN" dirty="0">
              <a:effectLst/>
              <a:latin typeface="Times New Roman" panose="02020603050405020304" pitchFamily="18" charset="0"/>
              <a:ea typeface="Graphik"/>
              <a:cs typeface="Times New Roman" panose="02020603050405020304" pitchFamily="18" charset="0"/>
            </a:endParaRPr>
          </a:p>
        </p:txBody>
      </p:sp>
    </p:spTree>
    <p:extLst>
      <p:ext uri="{BB962C8B-B14F-4D97-AF65-F5344CB8AC3E}">
        <p14:creationId xmlns:p14="http://schemas.microsoft.com/office/powerpoint/2010/main" val="40548648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3001</TotalTime>
  <Words>1929</Words>
  <Application>Microsoft Macintosh PowerPoint</Application>
  <PresentationFormat>Widescreen</PresentationFormat>
  <Paragraphs>169</Paragraphs>
  <Slides>34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Calibri Light</vt:lpstr>
      <vt:lpstr>Cambria Math</vt:lpstr>
      <vt:lpstr>Courier New</vt:lpstr>
      <vt:lpstr>Graphik</vt:lpstr>
      <vt:lpstr>Times New Roman</vt:lpstr>
      <vt:lpstr>Wingdings</vt:lpstr>
      <vt:lpstr>Office Theme</vt:lpstr>
      <vt:lpstr>Quora Question Pair Detection</vt:lpstr>
      <vt:lpstr>Introduction</vt:lpstr>
      <vt:lpstr>Objective</vt:lpstr>
      <vt:lpstr>Dataset</vt:lpstr>
      <vt:lpstr>My Approach</vt:lpstr>
      <vt:lpstr>Exploratory Data Analysis - EDA</vt:lpstr>
      <vt:lpstr>Exploratory Data Analysis - EDA</vt:lpstr>
      <vt:lpstr>Exploratory Data Analysis - EDA</vt:lpstr>
      <vt:lpstr>Exploratory Data Analysis - EDA</vt:lpstr>
      <vt:lpstr>Exploratory Data Analysis - EDA</vt:lpstr>
      <vt:lpstr>Exploratory Data Analysis - EDA</vt:lpstr>
      <vt:lpstr>Exploratory Data Analysis - EDA</vt:lpstr>
      <vt:lpstr>Exploratory Data Analysis - EDA</vt:lpstr>
      <vt:lpstr>PowerPoint Presentation</vt:lpstr>
      <vt:lpstr>Exploratory Data Analysis - EDA</vt:lpstr>
      <vt:lpstr>Exploratory Data Analysis - EDA</vt:lpstr>
      <vt:lpstr>Training</vt:lpstr>
      <vt:lpstr>Training</vt:lpstr>
      <vt:lpstr>PowerPoint Presentation</vt:lpstr>
      <vt:lpstr>Training</vt:lpstr>
      <vt:lpstr>PowerPoint Presentation</vt:lpstr>
      <vt:lpstr>Training</vt:lpstr>
      <vt:lpstr>PowerPoint Presentation</vt:lpstr>
      <vt:lpstr>Training</vt:lpstr>
      <vt:lpstr>PowerPoint Presentation</vt:lpstr>
      <vt:lpstr>PowerPoint Presentation</vt:lpstr>
      <vt:lpstr>Training</vt:lpstr>
      <vt:lpstr>PowerPoint Presentation</vt:lpstr>
      <vt:lpstr>PowerPoint Presentation</vt:lpstr>
      <vt:lpstr>Training</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Quora Question Pair Detection</dc:title>
  <dc:creator>ASAVADI THANMAI SAHITH</dc:creator>
  <cp:lastModifiedBy>ASAVADI THANMAI SAHITH</cp:lastModifiedBy>
  <cp:revision>6</cp:revision>
  <dcterms:created xsi:type="dcterms:W3CDTF">2023-04-21T17:27:43Z</dcterms:created>
  <dcterms:modified xsi:type="dcterms:W3CDTF">2023-04-26T07:02:45Z</dcterms:modified>
</cp:coreProperties>
</file>